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7"/>
  </p:notesMasterIdLst>
  <p:sldIdLst>
    <p:sldId id="290" r:id="rId4"/>
    <p:sldId id="260" r:id="rId5"/>
    <p:sldId id="261" r:id="rId6"/>
    <p:sldId id="262" r:id="rId8"/>
    <p:sldId id="304" r:id="rId9"/>
    <p:sldId id="337" r:id="rId10"/>
    <p:sldId id="315" r:id="rId11"/>
    <p:sldId id="326" r:id="rId12"/>
    <p:sldId id="263" r:id="rId13"/>
    <p:sldId id="303" r:id="rId14"/>
    <p:sldId id="338" r:id="rId15"/>
    <p:sldId id="339" r:id="rId16"/>
    <p:sldId id="350" r:id="rId17"/>
    <p:sldId id="361" r:id="rId18"/>
    <p:sldId id="264" r:id="rId19"/>
    <p:sldId id="286" r:id="rId20"/>
    <p:sldId id="283" r:id="rId21"/>
    <p:sldId id="287" r:id="rId22"/>
    <p:sldId id="265" r:id="rId23"/>
    <p:sldId id="302" r:id="rId24"/>
    <p:sldId id="359" r:id="rId25"/>
    <p:sldId id="360" r:id="rId26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dalsuud8" initials="s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FFC000"/>
    <a:srgbClr val="5B9BD5"/>
    <a:srgbClr val="70AD47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89" y="57"/>
      </p:cViewPr>
      <p:guideLst>
        <p:guide orient="horz" pos="2203"/>
        <p:guide pos="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gs" Target="tags/tag94.xml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10634" y="136525"/>
            <a:ext cx="11370733" cy="3294074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10634" y="3943797"/>
            <a:ext cx="11370732" cy="2276027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24454" y="817032"/>
            <a:ext cx="2880000" cy="5156200"/>
          </a:xfrm>
        </p:spPr>
        <p:txBody>
          <a:bodyPr wrap="square" anchor="ctr">
            <a:normAutofit/>
          </a:bodyPr>
          <a:lstStyle>
            <a:lvl1pPr algn="ctr">
              <a:defRPr sz="50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87967" y="3694111"/>
            <a:ext cx="10016067" cy="2452689"/>
          </a:xfrm>
        </p:spPr>
        <p:txBody>
          <a:bodyPr wrap="square" anchor="t">
            <a:normAutofit/>
          </a:bodyPr>
          <a:lstStyle>
            <a:lvl1pPr algn="ctr">
              <a:defRPr sz="42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87967" y="313268"/>
            <a:ext cx="10016067" cy="2928406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8000" b="1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469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31317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4373" y="136948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4373" y="2066355"/>
            <a:ext cx="5157787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311265" y="1354875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311265" y="2051750"/>
            <a:ext cx="5183188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325" y="1296035"/>
            <a:ext cx="10800080" cy="57594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8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74134" y="491067"/>
            <a:ext cx="11243733" cy="2964933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74134" y="3937065"/>
            <a:ext cx="11243732" cy="2319802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8" Type="http://schemas.openxmlformats.org/officeDocument/2006/relationships/theme" Target="../theme/theme2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690" y="1364615"/>
            <a:ext cx="10799445" cy="48133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69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91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9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772275" y="3524250"/>
            <a:ext cx="2814320" cy="44704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79260" y="5082540"/>
            <a:ext cx="2814320" cy="44704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772275" y="4561205"/>
            <a:ext cx="2814320" cy="44704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779260" y="4064635"/>
            <a:ext cx="2814320" cy="42291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559800" y="109855"/>
            <a:ext cx="3261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德育美育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素质评价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基本分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70</a:t>
            </a:r>
            <a:r>
              <a:rPr lang="zh-CN" alt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+记实分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20</a:t>
            </a:r>
            <a:r>
              <a:rPr lang="zh-CN" alt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互评分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</a:t>
            </a:r>
            <a:endParaRPr lang="zh-CN" altLang="en-US" sz="1400" b="1" u="sng" dirty="0" err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9390" y="319798"/>
            <a:ext cx="9394802" cy="5706352"/>
            <a:chOff x="453" y="842"/>
            <a:chExt cx="15354" cy="9180"/>
          </a:xfrm>
        </p:grpSpPr>
        <p:sp>
          <p:nvSpPr>
            <p:cNvPr id="7170" name="Line 21"/>
            <p:cNvSpPr/>
            <p:nvPr/>
          </p:nvSpPr>
          <p:spPr>
            <a:xfrm>
              <a:off x="7674" y="3533"/>
              <a:ext cx="5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" name="Text Box 7"/>
            <p:cNvSpPr txBox="1"/>
            <p:nvPr/>
          </p:nvSpPr>
          <p:spPr>
            <a:xfrm>
              <a:off x="453" y="5401"/>
              <a:ext cx="3519" cy="681"/>
            </a:xfrm>
            <a:prstGeom prst="rect">
              <a:avLst/>
            </a:prstGeom>
            <a:noFill/>
            <a:ln w="28575" cap="flat" cmpd="sng">
              <a:solidFill>
                <a:srgbClr val="5B9BD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综合素质评价</a:t>
              </a:r>
              <a:endParaRPr lang="zh-CN" altLang="en-US" sz="2540" dirty="0">
                <a:latin typeface="Times New Roman" panose="02020603050405020304" pitchFamily="18" charset="0"/>
                <a:ea typeface="楷体_GB2312" panose="02010609030101010101" pitchFamily="1" charset="-122"/>
              </a:endParaRPr>
            </a:p>
          </p:txBody>
        </p:sp>
        <p:sp>
          <p:nvSpPr>
            <p:cNvPr id="7172" name="Line 8"/>
            <p:cNvSpPr/>
            <p:nvPr/>
          </p:nvSpPr>
          <p:spPr>
            <a:xfrm>
              <a:off x="4365" y="3803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3" name="Line 9"/>
            <p:cNvSpPr/>
            <p:nvPr/>
          </p:nvSpPr>
          <p:spPr>
            <a:xfrm>
              <a:off x="4365" y="3803"/>
              <a:ext cx="0" cy="3806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4" name="Line 10"/>
            <p:cNvSpPr/>
            <p:nvPr/>
          </p:nvSpPr>
          <p:spPr>
            <a:xfrm>
              <a:off x="4365" y="7609"/>
              <a:ext cx="617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5" name="Text Box 13"/>
            <p:cNvSpPr/>
            <p:nvPr/>
          </p:nvSpPr>
          <p:spPr>
            <a:xfrm>
              <a:off x="4880" y="3419"/>
              <a:ext cx="2368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基本评价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76" name="Text Box 14"/>
            <p:cNvSpPr/>
            <p:nvPr/>
          </p:nvSpPr>
          <p:spPr>
            <a:xfrm>
              <a:off x="8089" y="5861"/>
              <a:ext cx="2427" cy="1804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能力评价（50%）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4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仿宋_GB2312" panose="02010609030101010101" pitchFamily="49" charset="-122"/>
                </a:rPr>
                <a:t>（上限：100分）</a:t>
              </a:r>
              <a:endParaRPr sz="14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仿宋_GB2312" panose="02010609030101010101" pitchFamily="49" charset="-122"/>
              </a:endParaRPr>
            </a:p>
          </p:txBody>
        </p:sp>
        <p:sp>
          <p:nvSpPr>
            <p:cNvPr id="7177" name="Line 15"/>
            <p:cNvSpPr/>
            <p:nvPr/>
          </p:nvSpPr>
          <p:spPr>
            <a:xfrm>
              <a:off x="3954" y="5758"/>
              <a:ext cx="410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8" name="Line 17"/>
            <p:cNvSpPr/>
            <p:nvPr/>
          </p:nvSpPr>
          <p:spPr>
            <a:xfrm>
              <a:off x="7240" y="3803"/>
              <a:ext cx="4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9" name="Line 18"/>
            <p:cNvSpPr/>
            <p:nvPr/>
          </p:nvSpPr>
          <p:spPr>
            <a:xfrm>
              <a:off x="7662" y="2424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0" name="Line 19"/>
            <p:cNvSpPr/>
            <p:nvPr/>
          </p:nvSpPr>
          <p:spPr>
            <a:xfrm>
              <a:off x="7653" y="2877"/>
              <a:ext cx="0" cy="1749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1" name="Line 20"/>
            <p:cNvSpPr/>
            <p:nvPr/>
          </p:nvSpPr>
          <p:spPr>
            <a:xfrm>
              <a:off x="7652" y="4626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2" name="Text Box 22"/>
            <p:cNvSpPr/>
            <p:nvPr/>
          </p:nvSpPr>
          <p:spPr>
            <a:xfrm>
              <a:off x="8181" y="842"/>
              <a:ext cx="5016" cy="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lang="zh-CN"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德育美育</a:t>
              </a: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素质评价（20%）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3" name="Text Box 24"/>
            <p:cNvSpPr/>
            <p:nvPr/>
          </p:nvSpPr>
          <p:spPr>
            <a:xfrm>
              <a:off x="8186" y="3122"/>
              <a:ext cx="5014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身体素质评价（5%）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4" name="Text Box 23"/>
            <p:cNvSpPr/>
            <p:nvPr/>
          </p:nvSpPr>
          <p:spPr>
            <a:xfrm>
              <a:off x="8187" y="2007"/>
              <a:ext cx="5010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知识水平评价（7</a:t>
              </a:r>
              <a:r>
                <a:rPr lang="en-US"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0</a:t>
              </a: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5" name="Line 25"/>
            <p:cNvSpPr/>
            <p:nvPr/>
          </p:nvSpPr>
          <p:spPr>
            <a:xfrm>
              <a:off x="10896" y="7226"/>
              <a:ext cx="308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6" name="Line 26"/>
            <p:cNvSpPr/>
            <p:nvPr/>
          </p:nvSpPr>
          <p:spPr>
            <a:xfrm>
              <a:off x="10482" y="6797"/>
              <a:ext cx="4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7" name="Line 27"/>
            <p:cNvSpPr/>
            <p:nvPr/>
          </p:nvSpPr>
          <p:spPr>
            <a:xfrm>
              <a:off x="10896" y="6298"/>
              <a:ext cx="308" cy="2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8" name="Line 28"/>
            <p:cNvSpPr/>
            <p:nvPr/>
          </p:nvSpPr>
          <p:spPr>
            <a:xfrm flipH="1">
              <a:off x="10896" y="5375"/>
              <a:ext cx="0" cy="3395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9" name="Line 29"/>
            <p:cNvSpPr/>
            <p:nvPr/>
          </p:nvSpPr>
          <p:spPr>
            <a:xfrm>
              <a:off x="10896" y="8768"/>
              <a:ext cx="308" cy="2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90" name="Text Box 30"/>
            <p:cNvSpPr/>
            <p:nvPr/>
          </p:nvSpPr>
          <p:spPr>
            <a:xfrm>
              <a:off x="11206" y="5186"/>
              <a:ext cx="4600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rgbClr val="5B9BD5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基础分（60分）</a:t>
              </a:r>
              <a:endParaRPr sz="1800" b="1">
                <a:solidFill>
                  <a:srgbClr val="5B9BD5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1" name="Text Box 31"/>
            <p:cNvSpPr/>
            <p:nvPr/>
          </p:nvSpPr>
          <p:spPr>
            <a:xfrm>
              <a:off x="11204" y="6865"/>
              <a:ext cx="4601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专业技能（30%）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2" name="Text Box 32"/>
            <p:cNvSpPr/>
            <p:nvPr/>
          </p:nvSpPr>
          <p:spPr>
            <a:xfrm>
              <a:off x="11204" y="6015"/>
              <a:ext cx="4601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创新</a:t>
              </a:r>
              <a:r>
                <a:rPr lang="zh-CN"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创业</a:t>
              </a: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（40%）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3" name="Text Box 33"/>
            <p:cNvSpPr/>
            <p:nvPr/>
          </p:nvSpPr>
          <p:spPr>
            <a:xfrm>
              <a:off x="11204" y="7703"/>
              <a:ext cx="4601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社会工作（15%）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4" name="Text Box 34"/>
            <p:cNvSpPr/>
            <p:nvPr/>
          </p:nvSpPr>
          <p:spPr>
            <a:xfrm>
              <a:off x="11207" y="8542"/>
              <a:ext cx="4600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 dirty="0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文体特长及其他（15%）</a:t>
              </a:r>
              <a:endParaRPr sz="1800" b="1" dirty="0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5" name="Line 35"/>
            <p:cNvSpPr/>
            <p:nvPr/>
          </p:nvSpPr>
          <p:spPr>
            <a:xfrm>
              <a:off x="10898" y="5373"/>
              <a:ext cx="306" cy="2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99" name="Text Box 13"/>
            <p:cNvSpPr/>
            <p:nvPr/>
          </p:nvSpPr>
          <p:spPr>
            <a:xfrm>
              <a:off x="4982" y="7168"/>
              <a:ext cx="2368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发展评价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00" name="Text Box 23"/>
            <p:cNvSpPr/>
            <p:nvPr/>
          </p:nvSpPr>
          <p:spPr>
            <a:xfrm>
              <a:off x="8278" y="9341"/>
              <a:ext cx="5395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lstStyle/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知识水平评价（50%）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01" name="Line 17"/>
            <p:cNvSpPr/>
            <p:nvPr/>
          </p:nvSpPr>
          <p:spPr>
            <a:xfrm>
              <a:off x="7350" y="7626"/>
              <a:ext cx="4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2" name="Line 18"/>
            <p:cNvSpPr/>
            <p:nvPr/>
          </p:nvSpPr>
          <p:spPr>
            <a:xfrm>
              <a:off x="7765" y="6865"/>
              <a:ext cx="308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3" name="Line 19"/>
            <p:cNvSpPr/>
            <p:nvPr/>
          </p:nvSpPr>
          <p:spPr>
            <a:xfrm flipH="1">
              <a:off x="7763" y="6865"/>
              <a:ext cx="2" cy="2778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4" name="Line 18"/>
            <p:cNvSpPr/>
            <p:nvPr/>
          </p:nvSpPr>
          <p:spPr>
            <a:xfrm>
              <a:off x="7763" y="9644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5" name="Line 27"/>
            <p:cNvSpPr/>
            <p:nvPr/>
          </p:nvSpPr>
          <p:spPr>
            <a:xfrm>
              <a:off x="10896" y="8049"/>
              <a:ext cx="308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4" name="直接箭头连接符 3"/>
            <p:cNvCxnSpPr>
              <a:stCxn id="7182" idx="3"/>
            </p:cNvCxnSpPr>
            <p:nvPr/>
          </p:nvCxnSpPr>
          <p:spPr>
            <a:xfrm>
              <a:off x="13197" y="1184"/>
              <a:ext cx="935" cy="8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13200" y="2425"/>
              <a:ext cx="935" cy="8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3200" y="3525"/>
              <a:ext cx="935" cy="8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8571230" y="932815"/>
            <a:ext cx="29013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知识水平评价=50+学年平均学分绩点*1</a:t>
            </a:r>
            <a:r>
              <a:rPr 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                    </a:t>
            </a:r>
            <a:endParaRPr lang="en-US" b="1">
              <a:solidFill>
                <a:schemeClr val="dk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71325" y="1531620"/>
            <a:ext cx="37185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身体素质评价=</a:t>
            </a:r>
            <a:r>
              <a:rPr 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体测成绩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70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</a:t>
            </a:r>
            <a:r>
              <a:rPr 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课外体育锻炼成绩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健康步行成绩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细则以学院通知为准）</a:t>
            </a:r>
            <a:endParaRPr lang="zh-CN" altLang="en-US" b="1">
              <a:solidFill>
                <a:schemeClr val="dk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Text Box 24"/>
          <p:cNvSpPr/>
          <p:nvPr/>
        </p:nvSpPr>
        <p:spPr>
          <a:xfrm>
            <a:off x="4927659" y="2490685"/>
            <a:ext cx="3067965" cy="423545"/>
          </a:xfrm>
          <a:prstGeom prst="rect">
            <a:avLst/>
          </a:prstGeom>
          <a:ln w="28575" cap="flat" cmpd="sng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defTabSz="914400">
              <a:lnSpc>
                <a:spcPct val="120000"/>
              </a:lnSpc>
              <a:spcBef>
                <a:spcPct val="50000"/>
              </a:spcBef>
            </a:pPr>
            <a:r>
              <a:rPr lang="zh-CN"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劳动</a:t>
            </a:r>
            <a:r>
              <a: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素质评价（5%）</a:t>
            </a:r>
            <a:endParaRPr sz="1800" b="1">
              <a:solidFill>
                <a:schemeClr val="dk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Line 19"/>
          <p:cNvSpPr/>
          <p:nvPr/>
        </p:nvSpPr>
        <p:spPr>
          <a:xfrm>
            <a:off x="4604385" y="537210"/>
            <a:ext cx="635" cy="1163320"/>
          </a:xfrm>
          <a:prstGeom prst="line">
            <a:avLst/>
          </a:prstGeom>
          <a:ln w="28575" cap="flat" cmpd="sng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" name="Line 18"/>
          <p:cNvSpPr/>
          <p:nvPr/>
        </p:nvSpPr>
        <p:spPr>
          <a:xfrm flipV="1">
            <a:off x="4608195" y="537210"/>
            <a:ext cx="323215" cy="5080"/>
          </a:xfrm>
          <a:prstGeom prst="line">
            <a:avLst/>
          </a:prstGeom>
          <a:ln w="28575" cap="flat" cmpd="sng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20" name="直接箭头连接符 19"/>
          <p:cNvCxnSpPr/>
          <p:nvPr/>
        </p:nvCxnSpPr>
        <p:spPr>
          <a:xfrm>
            <a:off x="7996574" y="2700234"/>
            <a:ext cx="572108" cy="4973"/>
          </a:xfrm>
          <a:prstGeom prst="straightConnector1">
            <a:avLst/>
          </a:prstGeom>
          <a:ln w="28575"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559800" y="2379980"/>
            <a:ext cx="34880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00000"/>
              </a:lnSpc>
              <a:buClrTx/>
              <a:buSzTx/>
              <a:buNone/>
            </a:pPr>
            <a:r>
              <a:rPr lang="zh-CN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劳动</a:t>
            </a:r>
            <a:r>
              <a:rPr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素质评价=基本分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6</a:t>
            </a:r>
            <a:r>
              <a:rPr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0分+记实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4</a:t>
            </a:r>
            <a:r>
              <a:rPr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0分</a:t>
            </a:r>
            <a:endParaRPr sz="1800" b="1" dirty="0" err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15" grpId="0" bldLvl="0" animBg="1"/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15240" y="0"/>
            <a:ext cx="309372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15620" y="1685925"/>
            <a:ext cx="1964690" cy="3784600"/>
            <a:chOff x="1587" y="3427"/>
            <a:chExt cx="3094" cy="5960"/>
          </a:xfrm>
        </p:grpSpPr>
        <p:sp>
          <p:nvSpPr>
            <p:cNvPr id="6" name="文本框 5"/>
            <p:cNvSpPr txBox="1"/>
            <p:nvPr/>
          </p:nvSpPr>
          <p:spPr>
            <a:xfrm>
              <a:off x="1587" y="3427"/>
              <a:ext cx="2513" cy="5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综合素质评价细则解读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948" y="6039"/>
              <a:ext cx="733" cy="700"/>
              <a:chOff x="2099842" y="3872185"/>
              <a:chExt cx="823123" cy="786567"/>
            </a:xfrm>
            <a:solidFill>
              <a:schemeClr val="bg1"/>
            </a:solidFill>
          </p:grpSpPr>
          <p:sp>
            <p:nvSpPr>
              <p:cNvPr id="24" name="等腰三角形 23"/>
              <p:cNvSpPr/>
              <p:nvPr/>
            </p:nvSpPr>
            <p:spPr>
              <a:xfrm rot="19813541" flipH="1">
                <a:off x="2099842" y="3872185"/>
                <a:ext cx="443524" cy="38608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9813541" flipH="1">
                <a:off x="2099844" y="4272671"/>
                <a:ext cx="443524" cy="38608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9813541" flipH="1">
                <a:off x="2479441" y="4050146"/>
                <a:ext cx="443524" cy="38608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565068" y="147320"/>
            <a:ext cx="6470015" cy="583565"/>
            <a:chOff x="5285429" y="1054863"/>
            <a:chExt cx="6469705" cy="583505"/>
          </a:xfrm>
        </p:grpSpPr>
        <p:sp>
          <p:nvSpPr>
            <p:cNvPr id="15" name="文本框 14"/>
            <p:cNvSpPr txBox="1"/>
            <p:nvPr/>
          </p:nvSpPr>
          <p:spPr>
            <a:xfrm>
              <a:off x="5285429" y="1054863"/>
              <a:ext cx="1932494" cy="58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</a:t>
              </a:r>
              <a:endParaRPr lang="zh-CN" altLang="en-US" sz="3200" b="1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217641" y="1085340"/>
              <a:ext cx="4537493" cy="521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62246" y="849630"/>
            <a:ext cx="4281169" cy="521970"/>
            <a:chOff x="6594354" y="4489777"/>
            <a:chExt cx="428116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德育美育素质评价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62246" y="3905250"/>
            <a:ext cx="4281169" cy="521970"/>
            <a:chOff x="6594354" y="4489777"/>
            <a:chExt cx="4281169" cy="521950"/>
          </a:xfrm>
        </p:grpSpPr>
        <p:sp>
          <p:nvSpPr>
            <p:cNvPr id="35" name="等腰三角形 34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创新创业类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62246" y="4715510"/>
            <a:ext cx="4281169" cy="521970"/>
            <a:chOff x="6594354" y="4489777"/>
            <a:chExt cx="4281169" cy="521950"/>
          </a:xfrm>
        </p:grpSpPr>
        <p:sp>
          <p:nvSpPr>
            <p:cNvPr id="38" name="等腰三角形 37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专业技能类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62246" y="5525770"/>
            <a:ext cx="4281169" cy="548640"/>
            <a:chOff x="6594354" y="4489777"/>
            <a:chExt cx="4281169" cy="548619"/>
          </a:xfrm>
        </p:grpSpPr>
        <p:sp>
          <p:nvSpPr>
            <p:cNvPr id="7" name="等腰三角形 6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217923" y="4489777"/>
              <a:ext cx="3657600" cy="548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社会工作类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62246" y="6336030"/>
            <a:ext cx="4281169" cy="521970"/>
            <a:chOff x="6594354" y="4489777"/>
            <a:chExt cx="4281169" cy="521950"/>
          </a:xfrm>
        </p:grpSpPr>
        <p:sp>
          <p:nvSpPr>
            <p:cNvPr id="14" name="等腰三角形 13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文体特长类及其它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15868" y="3102610"/>
            <a:ext cx="5590362" cy="583565"/>
            <a:chOff x="5285429" y="1054863"/>
            <a:chExt cx="5590094" cy="583505"/>
          </a:xfrm>
        </p:grpSpPr>
        <p:sp>
          <p:nvSpPr>
            <p:cNvPr id="8" name="文本框 7"/>
            <p:cNvSpPr txBox="1"/>
            <p:nvPr/>
          </p:nvSpPr>
          <p:spPr>
            <a:xfrm>
              <a:off x="5285429" y="1054863"/>
              <a:ext cx="1932494" cy="58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</a:t>
              </a:r>
              <a:endParaRPr lang="zh-CN" altLang="en-US" sz="3200" b="1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217923" y="1085640"/>
              <a:ext cx="3657600" cy="521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62246" y="2377440"/>
            <a:ext cx="4281169" cy="521970"/>
            <a:chOff x="6594354" y="4489777"/>
            <a:chExt cx="4281169" cy="521950"/>
          </a:xfrm>
        </p:grpSpPr>
        <p:sp>
          <p:nvSpPr>
            <p:cNvPr id="28" name="等腰三角形 27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劳动素质评价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等腰三角形 31"/>
          <p:cNvSpPr/>
          <p:nvPr/>
        </p:nvSpPr>
        <p:spPr>
          <a:xfrm rot="5400000" flipH="1">
            <a:off x="5228601" y="1691006"/>
            <a:ext cx="519408" cy="452119"/>
          </a:xfrm>
          <a:prstGeom prst="triangle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885815" y="1613535"/>
            <a:ext cx="3657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身体素质评价</a:t>
            </a:r>
            <a:endParaRPr lang="zh-CN" altLang="en-US" sz="28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2495" y="292735"/>
            <a:ext cx="1905" cy="78803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德育美育加分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344545" y="585470"/>
            <a:ext cx="8845550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8190" y="2691765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加分细则</a:t>
            </a:r>
            <a:endParaRPr lang="zh-CN" altLang="en-US" sz="2000" b="1"/>
          </a:p>
          <a:p>
            <a:pPr algn="ctr"/>
            <a:r>
              <a:rPr lang="zh-CN" altLang="en-US" sz="2000" b="1"/>
              <a:t>荣誉类</a:t>
            </a:r>
            <a:endParaRPr lang="zh-CN" altLang="en-US" sz="2000" b="1"/>
          </a:p>
        </p:txBody>
      </p:sp>
      <p:sp>
        <p:nvSpPr>
          <p:cNvPr id="7" name="左大括号 6"/>
          <p:cNvSpPr/>
          <p:nvPr/>
        </p:nvSpPr>
        <p:spPr>
          <a:xfrm>
            <a:off x="2467610" y="1624330"/>
            <a:ext cx="457835" cy="283210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25445" y="1426210"/>
            <a:ext cx="1234440" cy="365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个人荣誉</a:t>
            </a:r>
            <a:endParaRPr lang="zh-CN" altLang="en-US" b="1"/>
          </a:p>
        </p:txBody>
      </p:sp>
      <p:sp>
        <p:nvSpPr>
          <p:cNvPr id="10" name="文本框 9"/>
          <p:cNvSpPr txBox="1"/>
          <p:nvPr/>
        </p:nvSpPr>
        <p:spPr>
          <a:xfrm>
            <a:off x="2996565" y="2968625"/>
            <a:ext cx="1234440" cy="365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集体荣誉</a:t>
            </a:r>
            <a:endParaRPr lang="zh-CN" altLang="en-US" b="1"/>
          </a:p>
        </p:txBody>
      </p:sp>
      <p:sp>
        <p:nvSpPr>
          <p:cNvPr id="11" name="左大括号 10"/>
          <p:cNvSpPr/>
          <p:nvPr/>
        </p:nvSpPr>
        <p:spPr>
          <a:xfrm>
            <a:off x="4179570" y="1188085"/>
            <a:ext cx="407670" cy="901065"/>
          </a:xfrm>
          <a:prstGeom prst="leftBr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596765" y="837565"/>
            <a:ext cx="6903720" cy="9220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+3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+8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分、入围或提名奖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减半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加分：如获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优秀党员、优秀团干、优秀团员等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荣誉称号（十佳学子、十佳或标兵类党团员按相应等级乘1.2计分）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94860" y="1915795"/>
            <a:ext cx="687260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+1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+4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分、省级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+9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分：其它个人荣誉称号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4231005" y="2745740"/>
            <a:ext cx="381635" cy="812165"/>
          </a:xfrm>
          <a:prstGeom prst="leftBr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594860" y="2573655"/>
            <a:ext cx="6826250" cy="365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+3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+8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分：获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先进团支部、先进党支部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荣誉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10735" y="3323590"/>
            <a:ext cx="680529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+1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+4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分、省级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+9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分：其它荣誉称号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87240" y="3921125"/>
            <a:ext cx="6805295" cy="1476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被评为学校最美、文明、特色寝室及其它寝室荣誉称号，所在寝室成员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每人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分别加10分、8分、6分、4分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该项目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分封顶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；被评为学院文明、特色及其它寝室荣誉称号，所在寝室成员每人分别加6分、4分、1分，</a:t>
            </a:r>
            <a:r>
              <a:rPr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校院</a:t>
            </a:r>
            <a:r>
              <a:rPr lang="zh-CN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寝室</a:t>
            </a:r>
            <a:r>
              <a:rPr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评比重复获奖者，按最高级别记分</a:t>
            </a:r>
            <a:r>
              <a:rPr lang="zh-CN" altLang="en-US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r>
              <a:rPr b="1" dirty="0" err="1">
                <a:latin typeface="Arial" panose="020B0604020202020204" pitchFamily="34" charset="0"/>
                <a:ea typeface="宋体" panose="02010600030101010101" pitchFamily="2" charset="-122"/>
              </a:rPr>
              <a:t>省级获奖双倍加分，且不封顶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4335" y="4986020"/>
            <a:ext cx="3836670" cy="1470025"/>
          </a:xfrm>
          <a:prstGeom prst="rect">
            <a:avLst/>
          </a:prstGeom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sz="2000" b="1" dirty="0">
                <a:ea typeface="宋体" panose="02010600030101010101" pitchFamily="2" charset="-122"/>
                <a:sym typeface="+mn-ea"/>
              </a:rPr>
              <a:t>Tip1.</a:t>
            </a:r>
            <a:r>
              <a:rPr lang="zh-CN" sz="2000" b="1" dirty="0">
                <a:ea typeface="宋体" panose="02010600030101010101" pitchFamily="2" charset="-122"/>
                <a:sym typeface="+mn-ea"/>
              </a:rPr>
              <a:t>集体荣誉除明确规定成员每人加分外，需要乘以权重，</a:t>
            </a:r>
            <a:r>
              <a:rPr 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核心成员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≤4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人）</a:t>
            </a:r>
            <a:r>
              <a:rPr 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0.6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，一般成员×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0.4</a:t>
            </a:r>
            <a:r>
              <a:rPr lang="zh-CN" altLang="en-US" sz="2000" b="1" dirty="0">
                <a:ea typeface="宋体" panose="02010600030101010101" pitchFamily="2" charset="-122"/>
                <a:sym typeface="+mn-ea"/>
              </a:rPr>
              <a:t>。若不分先后则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均×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0.5</a:t>
            </a:r>
            <a:r>
              <a:rPr lang="en-US" altLang="zh-CN" sz="2000" b="1" dirty="0">
                <a:ea typeface="宋体" panose="02010600030101010101" pitchFamily="2" charset="-122"/>
                <a:sym typeface="+mn-ea"/>
              </a:rPr>
              <a:t>.</a:t>
            </a:r>
            <a:endParaRPr lang="zh-CN" altLang="en-US" sz="20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2942590" y="4222750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寝室荣誉</a:t>
            </a:r>
            <a:endParaRPr lang="zh-CN" altLang="en-US" b="1"/>
          </a:p>
        </p:txBody>
      </p:sp>
      <p:sp>
        <p:nvSpPr>
          <p:cNvPr id="8" name="文本框 7"/>
          <p:cNvSpPr txBox="1"/>
          <p:nvPr/>
        </p:nvSpPr>
        <p:spPr>
          <a:xfrm>
            <a:off x="2942590" y="1791970"/>
            <a:ext cx="110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（社会实践类荣誉称号除外）</a:t>
            </a:r>
            <a:endParaRPr lang="zh-CN" altLang="en-US" sz="1200"/>
          </a:p>
        </p:txBody>
      </p:sp>
      <p:sp>
        <p:nvSpPr>
          <p:cNvPr id="19" name="文本框 18"/>
          <p:cNvSpPr txBox="1"/>
          <p:nvPr/>
        </p:nvSpPr>
        <p:spPr>
          <a:xfrm>
            <a:off x="3023870" y="3367405"/>
            <a:ext cx="110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（社会实践类荣誉称号除外）</a:t>
            </a:r>
            <a:endParaRPr lang="zh-CN" altLang="en-US" sz="1200"/>
          </a:p>
        </p:txBody>
      </p:sp>
      <p:sp>
        <p:nvSpPr>
          <p:cNvPr id="18" name="文本框 17"/>
          <p:cNvSpPr txBox="1"/>
          <p:nvPr/>
        </p:nvSpPr>
        <p:spPr>
          <a:xfrm>
            <a:off x="4545965" y="5760085"/>
            <a:ext cx="680529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记实分中的申报认证分由奖励分和减分构成，最高上限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20</a:t>
            </a:r>
            <a:r>
              <a:rPr lang="zh-CN" altLang="en-US" b="1" dirty="0">
                <a:sym typeface="+mn-ea"/>
              </a:rPr>
              <a:t>分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91475" y="1176020"/>
            <a:ext cx="3397250" cy="6381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（十佳学子、十佳或标兵类党团员按相应等级乘1.2计分）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877175" y="5099685"/>
            <a:ext cx="3397250" cy="5956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院寝室荣誉称号不叠加计分，取单项最高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0" grpId="1" animBg="1"/>
      <p:bldP spid="2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2495" y="292735"/>
            <a:ext cx="1905" cy="78803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德育美育加分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344545" y="585470"/>
            <a:ext cx="8845550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555625" y="1544320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学年统计</a:t>
            </a:r>
            <a:endParaRPr lang="zh-CN" altLang="en-US" sz="2000" b="1"/>
          </a:p>
          <a:p>
            <a:pPr algn="ctr"/>
            <a:r>
              <a:rPr lang="zh-CN" altLang="en-US" sz="2000" b="1"/>
              <a:t>项目</a:t>
            </a:r>
            <a:endParaRPr lang="zh-CN" altLang="en-US" sz="2000" b="1"/>
          </a:p>
        </p:txBody>
      </p:sp>
      <p:sp>
        <p:nvSpPr>
          <p:cNvPr id="15" name="左大括号 14"/>
          <p:cNvSpPr/>
          <p:nvPr>
            <p:custDataLst>
              <p:tags r:id="rId2"/>
            </p:custDataLst>
          </p:nvPr>
        </p:nvSpPr>
        <p:spPr>
          <a:xfrm>
            <a:off x="2182495" y="1178560"/>
            <a:ext cx="372110" cy="153797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562225" y="1042670"/>
            <a:ext cx="8376285" cy="1781175"/>
            <a:chOff x="3450" y="2802"/>
            <a:chExt cx="13191" cy="2805"/>
          </a:xfrm>
        </p:grpSpPr>
        <p:grpSp>
          <p:nvGrpSpPr>
            <p:cNvPr id="21" name="组合 20"/>
            <p:cNvGrpSpPr/>
            <p:nvPr/>
          </p:nvGrpSpPr>
          <p:grpSpPr>
            <a:xfrm>
              <a:off x="3461" y="2802"/>
              <a:ext cx="13180" cy="1016"/>
              <a:chOff x="3501" y="2802"/>
              <a:chExt cx="13180" cy="1016"/>
            </a:xfrm>
          </p:grpSpPr>
          <p:sp>
            <p:nvSpPr>
              <p:cNvPr id="22" name="文本框 2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809" y="2802"/>
                <a:ext cx="10872" cy="1016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p>
                <a:r>
                  <a:rPr 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青大队 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— </a:t>
                </a:r>
                <a:r>
                  <a:rPr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参加青年志愿者活动</a:t>
                </a:r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15</a:t>
                </a:r>
                <a:r>
                  <a:rPr lang="zh-CN" altLang="en-US" b="1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小</a:t>
                </a:r>
                <a:r>
                  <a:rPr b="1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时以上</a:t>
                </a:r>
                <a:r>
                  <a:rPr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，每超过5小时加1分，</a:t>
                </a:r>
                <a:r>
                  <a:rPr 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8</a:t>
                </a:r>
                <a:r>
                  <a:rPr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分封顶。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不满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15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小时扣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15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分，取消评优评奖资格。</a:t>
                </a:r>
                <a:endParaRPr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501" y="2926"/>
                <a:ext cx="2164" cy="5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志愿者时间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450" y="4552"/>
              <a:ext cx="13180" cy="1055"/>
              <a:chOff x="3487" y="4702"/>
              <a:chExt cx="13180" cy="1055"/>
            </a:xfrm>
          </p:grpSpPr>
          <p:sp>
            <p:nvSpPr>
              <p:cNvPr id="25" name="文本框 2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5795" y="4702"/>
                <a:ext cx="10872" cy="1016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p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科研部 </a:t>
                </a:r>
                <a:r>
                  <a:rPr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— 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每学年讲座数至少达到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3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个，累计超过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5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次者每超过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2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次奖励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1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分，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4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分封顶。</a:t>
                </a:r>
                <a:endParaRPr lang="zh-CN" altLang="en-US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487" y="5181"/>
                <a:ext cx="2167" cy="5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讲座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7" name="矩形 26"/>
          <p:cNvSpPr/>
          <p:nvPr>
            <p:custDataLst>
              <p:tags r:id="rId7"/>
            </p:custDataLst>
          </p:nvPr>
        </p:nvSpPr>
        <p:spPr>
          <a:xfrm>
            <a:off x="555625" y="4366260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sp>
        <p:nvSpPr>
          <p:cNvPr id="28" name="左大括号 27"/>
          <p:cNvSpPr/>
          <p:nvPr>
            <p:custDataLst>
              <p:tags r:id="rId8"/>
            </p:custDataLst>
          </p:nvPr>
        </p:nvSpPr>
        <p:spPr>
          <a:xfrm>
            <a:off x="2182495" y="3369945"/>
            <a:ext cx="457835" cy="296545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2659380" y="3266440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/>
              <a:t>表扬</a:t>
            </a:r>
            <a:r>
              <a:rPr lang="zh-CN" altLang="en-US" b="1"/>
              <a:t>加分</a:t>
            </a:r>
            <a:endParaRPr lang="zh-CN" altLang="en-US" b="1"/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2640330" y="5967095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/>
              <a:t>退伍</a:t>
            </a:r>
            <a:r>
              <a:rPr lang="zh-CN" altLang="en-US" b="1"/>
              <a:t>加分</a:t>
            </a:r>
            <a:endParaRPr lang="zh-CN" altLang="en-US" b="1"/>
          </a:p>
        </p:txBody>
      </p:sp>
      <p:sp>
        <p:nvSpPr>
          <p:cNvPr id="36" name="文本框 35"/>
          <p:cNvSpPr txBox="1"/>
          <p:nvPr>
            <p:custDataLst>
              <p:tags r:id="rId11"/>
            </p:custDataLst>
          </p:nvPr>
        </p:nvSpPr>
        <p:spPr>
          <a:xfrm>
            <a:off x="4070350" y="3121025"/>
            <a:ext cx="6903720" cy="64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学生在见义勇为、助人为乐、奉献爱心、诚实守信、集体活动等方面有突出表现或较大影响者，受院校通报表扬，1次加5分。</a:t>
            </a:r>
            <a:endParaRPr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4016375" y="5690235"/>
            <a:ext cx="6903720" cy="9220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ea typeface="宋体" panose="02010600030101010101" pitchFamily="2" charset="-122"/>
                <a:sym typeface="Arial" panose="020B0604020202020204" pitchFamily="34" charset="0"/>
              </a:rPr>
              <a:t>应征入伍退伍返校学习并在部队未受处分，自复学后每学年加4分；团级及以上部队单位获得嘉奖的每学年加6分；荣立三等功及以上的，每学年加8分。</a:t>
            </a:r>
            <a:endParaRPr lang="zh-CN" b="1" dirty="0"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2640330" y="4549775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/>
              <a:t>集训加分</a:t>
            </a:r>
            <a:endParaRPr lang="zh-CN" altLang="en-US" b="1"/>
          </a:p>
        </p:txBody>
      </p:sp>
      <p:sp>
        <p:nvSpPr>
          <p:cNvPr id="39" name="文本框 38"/>
          <p:cNvSpPr txBox="1"/>
          <p:nvPr>
            <p:custDataLst>
              <p:tags r:id="rId14"/>
            </p:custDataLst>
          </p:nvPr>
        </p:nvSpPr>
        <p:spPr>
          <a:xfrm>
            <a:off x="4070350" y="3944620"/>
            <a:ext cx="6903720" cy="1476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因参加代表学院、学校的团体竞赛、演出所进行的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集训、排练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，经学院认定后，团队人数少于等于15人的，每人每项加3分；团队人数多于15人的，由负责人负责分配分数（总分为人数x3分），该项加分每学年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9分封顶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※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该项加分需提供有效认证名单。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52450" y="3105785"/>
            <a:ext cx="173799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记实减分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（常见扣分项）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503170" y="1165860"/>
            <a:ext cx="457835" cy="424688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11" name="等腰三角形 1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德育美育减分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264535" y="585470"/>
            <a:ext cx="8925560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041015" y="1165860"/>
            <a:ext cx="873760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1.</a:t>
            </a:r>
            <a:r>
              <a:rPr lang="zh-CN" altLang="en-US" b="1" dirty="0"/>
              <a:t>受院、校通报批评</a:t>
            </a:r>
            <a:r>
              <a:rPr lang="en-US" altLang="zh-CN" b="1" dirty="0"/>
              <a:t>-10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次，受警告处分</a:t>
            </a:r>
            <a:r>
              <a:rPr lang="en-US" altLang="zh-CN" b="1" dirty="0"/>
              <a:t>-15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次，受严重警告处分</a:t>
            </a:r>
            <a:r>
              <a:rPr lang="en-US" altLang="zh-CN" b="1" dirty="0"/>
              <a:t>-20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次，受记过处分</a:t>
            </a:r>
            <a:r>
              <a:rPr lang="en-US" altLang="zh-CN" b="1" dirty="0"/>
              <a:t>-25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次，受留校察看处分</a:t>
            </a:r>
            <a:r>
              <a:rPr lang="en-US" altLang="zh-CN" b="1" dirty="0"/>
              <a:t>-30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</a:t>
            </a:r>
            <a:endParaRPr lang="zh-CN" altLang="en-US" b="1" dirty="0"/>
          </a:p>
          <a:p>
            <a:endParaRPr lang="en-US" altLang="zh-CN" b="1" dirty="0"/>
          </a:p>
          <a:p>
            <a:r>
              <a:rPr lang="en-US" altLang="zh-CN" b="1" dirty="0"/>
              <a:t>2.</a:t>
            </a:r>
            <a:r>
              <a:rPr lang="zh-CN" altLang="en-US" b="1" dirty="0"/>
              <a:t>夜不归宿或私自在寝室内留宿他人</a:t>
            </a:r>
            <a:r>
              <a:rPr lang="en-US" altLang="zh-CN" b="1" dirty="0"/>
              <a:t>-5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次；晚归</a:t>
            </a:r>
            <a:r>
              <a:rPr lang="en-US" altLang="zh-CN" b="1" dirty="0"/>
              <a:t>-2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</a:t>
            </a:r>
            <a:r>
              <a:rPr lang="zh-CN" altLang="en-US" b="1" dirty="0">
                <a:sym typeface="+mn-ea"/>
              </a:rPr>
              <a:t>擅自在校内外租借房居住，经查实，减10分/次；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3.</a:t>
            </a:r>
            <a:r>
              <a:rPr lang="zh-CN" altLang="en-US" b="1" dirty="0"/>
              <a:t>学生交通违规的</a:t>
            </a:r>
            <a:r>
              <a:rPr lang="zh-CN" altLang="en-US" b="1" dirty="0">
                <a:solidFill>
                  <a:schemeClr val="tx1"/>
                </a:solidFill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按照学年违规记分值的50%进行扣分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；</a:t>
            </a:r>
            <a:endParaRPr lang="en-US" altLang="zh-CN" b="1" dirty="0"/>
          </a:p>
          <a:p>
            <a:endParaRPr lang="zh-CN" altLang="en-US" b="1" dirty="0"/>
          </a:p>
          <a:p>
            <a:r>
              <a:rPr lang="en-US" altLang="zh-CN" b="1" dirty="0"/>
              <a:t>4.</a:t>
            </a:r>
            <a:r>
              <a:rPr lang="zh-CN" altLang="en-US" b="1" dirty="0"/>
              <a:t>早晚自习检查中缺勤</a:t>
            </a:r>
            <a:r>
              <a:rPr lang="en-US" altLang="zh-CN" b="1" dirty="0"/>
              <a:t>-1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次；迟到早退</a:t>
            </a:r>
            <a:r>
              <a:rPr lang="en-US" altLang="zh-CN" b="1" dirty="0"/>
              <a:t>-0.5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</a:t>
            </a:r>
            <a:endParaRPr lang="zh-CN" altLang="en-US" b="1" dirty="0"/>
          </a:p>
          <a:p>
            <a:endParaRPr lang="zh-CN" altLang="en-US" b="1" dirty="0"/>
          </a:p>
          <a:p>
            <a:r>
              <a:rPr lang="en-US" altLang="zh-CN" b="1" dirty="0"/>
              <a:t>5.</a:t>
            </a:r>
            <a:r>
              <a:rPr b="1" dirty="0">
                <a:sym typeface="+mn-ea"/>
              </a:rPr>
              <a:t>无故旷课或上课迟到、早退的，经查实，上课迟到、早退减0.5分/学时；旷课5课时以下减2分/学时；旷课5课时及以上10课时以下，给以通报批评；旷课10课时及以上，根据相应的纪律处分另行减分。</a:t>
            </a:r>
            <a:endParaRPr b="1" dirty="0"/>
          </a:p>
          <a:p>
            <a:endParaRPr lang="en-US" altLang="zh-CN" b="1" dirty="0"/>
          </a:p>
          <a:p>
            <a:r>
              <a:rPr lang="en-US" altLang="zh-CN" b="1" dirty="0"/>
              <a:t>6.每学年每生应至少听取3次学术报告，</a:t>
            </a:r>
            <a:r>
              <a:rPr lang="zh-CN" altLang="en-US" b="1" dirty="0"/>
              <a:t>不满</a:t>
            </a:r>
            <a:r>
              <a:rPr lang="en-US" altLang="zh-CN" b="1" dirty="0"/>
              <a:t>3</a:t>
            </a:r>
            <a:r>
              <a:rPr lang="zh-CN" altLang="en-US" b="1" dirty="0"/>
              <a:t>次的</a:t>
            </a:r>
            <a:r>
              <a:rPr lang="en-US" altLang="zh-CN" b="1" dirty="0"/>
              <a:t>-1分</a:t>
            </a:r>
            <a:endParaRPr lang="en-US" altLang="zh-CN" b="1" dirty="0"/>
          </a:p>
          <a:p>
            <a:endParaRPr lang="en-US" altLang="zh-CN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3151505" y="5688965"/>
            <a:ext cx="680529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☆记实分中的申报认证分由奖励分和减分构成，最高上限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20</a:t>
            </a:r>
            <a:r>
              <a:rPr lang="zh-CN" altLang="en-US" b="1" dirty="0">
                <a:sym typeface="+mn-ea"/>
              </a:rPr>
              <a:t>分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2450" y="5168900"/>
            <a:ext cx="1870075" cy="11988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b="1" dirty="0">
                <a:sym typeface="+mn-ea"/>
              </a:rPr>
              <a:t>同一事由导致通报批评或违纪处分的，就高扣一项。</a:t>
            </a:r>
            <a:endParaRPr b="1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9" name="等腰三角形 8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身体素质评价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304540" y="585470"/>
            <a:ext cx="8885555" cy="94615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53695" y="2428875"/>
            <a:ext cx="173799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身体素质评价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270760" y="1165860"/>
            <a:ext cx="457835" cy="2925445"/>
          </a:xfrm>
          <a:prstGeom prst="leftBrac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811145" y="1325880"/>
            <a:ext cx="328358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体质健康测试成绩×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70%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11145" y="2414905"/>
            <a:ext cx="328358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课外体育锻炼成绩×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12415" y="3503930"/>
            <a:ext cx="328231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健康步行成绩×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20%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1"/>
            </p:custDataLst>
          </p:nvPr>
        </p:nvGraphicFramePr>
        <p:xfrm>
          <a:off x="6513830" y="2973070"/>
          <a:ext cx="5064760" cy="1402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905"/>
                <a:gridCol w="1514475"/>
                <a:gridCol w="1266190"/>
                <a:gridCol w="1266190"/>
              </a:tblGrid>
              <a:tr h="9023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等级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达到</a:t>
                      </a:r>
                      <a:r>
                        <a:rPr lang="zh-CN" sz="18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10000</a:t>
                      </a: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步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达到</a:t>
                      </a:r>
                      <a:r>
                        <a:rPr lang="zh-CN" sz="18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8000</a:t>
                      </a: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步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达到</a:t>
                      </a:r>
                      <a:r>
                        <a:rPr lang="zh-CN" sz="18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6000</a:t>
                      </a: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步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3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分值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100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80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60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6513830" y="4551045"/>
            <a:ext cx="5065395" cy="14763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注意：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）学年内平均每天未达到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6000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步的该项不得分，有作弊记实查处的记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分，并予以通报批评。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）因住院、骨折等特殊原因不能参加健康步行的，扣除实际产生天数，取平均值。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3565" y="3027680"/>
            <a:ext cx="1278255" cy="3683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上限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52450" y="3105785"/>
            <a:ext cx="1737995" cy="645160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记实加分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（常见加分项）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503170" y="1384935"/>
            <a:ext cx="457835" cy="4193540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9" name="等腰三角形 8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劳动素质评价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281045" y="585470"/>
            <a:ext cx="8909050" cy="102235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041015" y="1497330"/>
            <a:ext cx="846899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/>
              <a:t>1.寝室检查：</a:t>
            </a:r>
            <a:r>
              <a:rPr lang="en-US" altLang="zh-CN" b="1" dirty="0">
                <a:sym typeface="+mn-ea"/>
              </a:rPr>
              <a:t>学院寝室检查中，列为学年达标、学期达标、月达标的，分别加15分、4分、2分</a:t>
            </a:r>
            <a:r>
              <a:rPr lang="zh-CN" altLang="en-US" b="1" dirty="0">
                <a:sym typeface="+mn-ea"/>
              </a:rPr>
              <a:t>；</a:t>
            </a:r>
            <a:endParaRPr lang="zh-CN" altLang="en-US" b="1" dirty="0">
              <a:sym typeface="+mn-ea"/>
            </a:endParaRPr>
          </a:p>
          <a:p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2.垃圾分类：</a:t>
            </a:r>
            <a:r>
              <a:rPr lang="en-US" altLang="zh-CN" b="1" dirty="0">
                <a:sym typeface="+mn-ea"/>
              </a:rPr>
              <a:t>自觉遵守垃圾分类相关规定，学年内垃圾分类检查未扣分的，每人加5分；</a:t>
            </a:r>
            <a:endParaRPr lang="en-US" altLang="zh-CN" b="1" dirty="0">
              <a:sym typeface="+mn-ea"/>
            </a:endParaRPr>
          </a:p>
          <a:p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3.包干区：</a:t>
            </a:r>
            <a:r>
              <a:rPr lang="en-US" altLang="zh-CN" b="1" dirty="0">
                <a:sym typeface="+mn-ea"/>
              </a:rPr>
              <a:t>参加学校学院文明包干区管理且未扣分的，每次加2分；所在学院在月考核排名中列全校前5名（含第5名）的，涉及学生追加1分</a:t>
            </a:r>
            <a:r>
              <a:rPr lang="zh-CN" altLang="en-US" b="1" dirty="0">
                <a:sym typeface="+mn-ea"/>
              </a:rPr>
              <a:t>；文明责任区校、院检查一学期均为满分，班级每位同学奖励2分；</a:t>
            </a:r>
            <a:endParaRPr lang="zh-CN" altLang="en-US" b="1" dirty="0">
              <a:sym typeface="+mn-ea"/>
            </a:endParaRPr>
          </a:p>
          <a:p>
            <a:endParaRPr lang="zh-CN" altLang="en-US" b="1" dirty="0">
              <a:solidFill>
                <a:schemeClr val="tx1"/>
              </a:solidFill>
              <a:sym typeface="+mn-ea"/>
            </a:endParaRPr>
          </a:p>
          <a:p>
            <a:endParaRPr lang="zh-CN" altLang="en-US" b="1" dirty="0">
              <a:solidFill>
                <a:schemeClr val="tx1"/>
              </a:solidFill>
              <a:sym typeface="+mn-ea"/>
            </a:endParaRPr>
          </a:p>
          <a:p>
            <a:r>
              <a:rPr lang="en-US" altLang="zh-CN" b="1" dirty="0">
                <a:solidFill>
                  <a:schemeClr val="tx1"/>
                </a:solidFill>
                <a:sym typeface="+mn-ea"/>
              </a:rPr>
              <a:t>4.</a:t>
            </a:r>
            <a:r>
              <a:rPr lang="en-US" altLang="zh-CN" b="1" dirty="0">
                <a:sym typeface="+mn-ea"/>
              </a:rPr>
              <a:t>参加各类劳动教育活动，考评合格的每次加2分；</a:t>
            </a:r>
            <a:endParaRPr lang="en-US" altLang="zh-CN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93670" y="5925185"/>
            <a:ext cx="7708900" cy="64516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注意：</a:t>
            </a:r>
            <a:r>
              <a:rPr lang="en-US" altLang="zh-CN" b="1" dirty="0">
                <a:sym typeface="+mn-ea"/>
              </a:rPr>
              <a:t>1.</a:t>
            </a:r>
            <a:r>
              <a:rPr lang="zh-CN" altLang="en-US" b="1" dirty="0">
                <a:sym typeface="+mn-ea"/>
              </a:rPr>
              <a:t>最高上限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40</a:t>
            </a:r>
            <a:r>
              <a:rPr lang="zh-CN" altLang="en-US" b="1" dirty="0">
                <a:sym typeface="+mn-ea"/>
              </a:rPr>
              <a:t>分；</a:t>
            </a:r>
            <a:endParaRPr lang="zh-CN" altLang="en-US" b="1" dirty="0">
              <a:sym typeface="+mn-ea"/>
            </a:endParaRPr>
          </a:p>
          <a:p>
            <a:r>
              <a:rPr lang="en-US" altLang="zh-CN" b="1" dirty="0">
                <a:sym typeface="+mn-ea"/>
              </a:rPr>
              <a:t>             2.</a:t>
            </a:r>
            <a:r>
              <a:rPr lang="zh-CN" altLang="en-US" b="1" dirty="0">
                <a:sym typeface="+mn-ea"/>
              </a:rPr>
              <a:t>纳入劳动素质记实加分申报条件的不纳入志愿者加分。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52450" y="3105785"/>
            <a:ext cx="1737995" cy="646331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记实减分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（常见扣分项）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503170" y="1165860"/>
            <a:ext cx="457835" cy="4711700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9" name="等腰三角形 8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劳动素质评价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322955" y="585470"/>
            <a:ext cx="8869045" cy="118110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041015" y="1165860"/>
            <a:ext cx="846899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/>
              <a:t>1.</a:t>
            </a:r>
            <a:r>
              <a:rPr lang="zh-CN" altLang="en-US" b="1" dirty="0"/>
              <a:t>寝室检查：</a:t>
            </a:r>
            <a:r>
              <a:rPr lang="zh-CN" altLang="en-US" b="1" dirty="0">
                <a:sym typeface="+mn-ea"/>
              </a:rPr>
              <a:t>校检、院检寝室安全卫生被评定为不达标的，因安全未达标的寝室责任人记实分</a:t>
            </a:r>
            <a:r>
              <a:rPr lang="en-US" altLang="zh-CN" b="1" dirty="0">
                <a:sym typeface="+mn-ea"/>
              </a:rPr>
              <a:t>-</a:t>
            </a:r>
            <a:r>
              <a:rPr lang="zh-CN" altLang="en-US" b="1" dirty="0">
                <a:sym typeface="+mn-ea"/>
              </a:rPr>
              <a:t>2分/次，因卫生不达标的寝室每人记实分</a:t>
            </a:r>
            <a:r>
              <a:rPr lang="en-US" altLang="zh-CN" b="1" dirty="0">
                <a:sym typeface="+mn-ea"/>
              </a:rPr>
              <a:t>-</a:t>
            </a:r>
            <a:r>
              <a:rPr lang="zh-CN" altLang="en-US" b="1" dirty="0">
                <a:sym typeface="+mn-ea"/>
              </a:rPr>
              <a:t>2分/次；</a:t>
            </a:r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r>
              <a:rPr lang="en-US" altLang="zh-CN" b="1" dirty="0"/>
              <a:t>2.</a:t>
            </a:r>
            <a:r>
              <a:rPr lang="zh-CN" altLang="en-US" b="1" dirty="0"/>
              <a:t>垃圾分类：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违反垃圾分类有关规定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-1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次；违反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3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次的视情节轻重由学院按相关规定给予通报批评或纪律处分；</a:t>
            </a:r>
            <a:endParaRPr lang="zh-CN" altLang="en-US" b="1" dirty="0">
              <a:solidFill>
                <a:schemeClr val="tx1"/>
              </a:solidFill>
              <a:sym typeface="+mn-ea"/>
            </a:endParaRPr>
          </a:p>
          <a:p>
            <a:endParaRPr lang="zh-CN" altLang="en-US" b="1" dirty="0"/>
          </a:p>
          <a:p>
            <a:endParaRPr lang="zh-CN" altLang="en-US" b="1" dirty="0"/>
          </a:p>
          <a:p>
            <a:endParaRPr lang="zh-CN" altLang="en-US" b="1" dirty="0"/>
          </a:p>
          <a:p>
            <a:endParaRPr lang="zh-CN" altLang="en-US" b="1" dirty="0"/>
          </a:p>
          <a:p>
            <a:r>
              <a:rPr lang="en-US" altLang="zh-CN" b="1" dirty="0"/>
              <a:t>3.</a:t>
            </a:r>
            <a:r>
              <a:rPr lang="zh-CN" altLang="en-US" b="1" dirty="0"/>
              <a:t>包干区：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院责任区检查结果不合格的班级，责任区扣分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0.5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分以下的，当天负责打扫的值日生每人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-0.5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次；责任区扣分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0.5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分以上的，当天负责打扫的值日生每人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-1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次；</a:t>
            </a:r>
            <a:endParaRPr lang="zh-CN" altLang="en-US" b="1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425" y="2572385"/>
            <a:ext cx="148463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学科竞赛</a:t>
            </a:r>
            <a:endParaRPr lang="zh-CN" altLang="en-US" sz="2000" b="1"/>
          </a:p>
        </p:txBody>
      </p:sp>
      <p:sp>
        <p:nvSpPr>
          <p:cNvPr id="12" name="左大括号 11"/>
          <p:cNvSpPr/>
          <p:nvPr/>
        </p:nvSpPr>
        <p:spPr>
          <a:xfrm>
            <a:off x="3046096" y="3143884"/>
            <a:ext cx="386714" cy="3140035"/>
          </a:xfrm>
          <a:prstGeom prst="leftBrac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35350" y="5881370"/>
            <a:ext cx="8463280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第三层次：其余学科竞赛，</a:t>
            </a:r>
            <a:r>
              <a:rPr lang="zh-CN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按相应级别的1/4加分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学期10分封顶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。（小美赛、初等数学竞赛、长三角数学建模竞赛）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61465" y="1470660"/>
            <a:ext cx="1514475" cy="3140035"/>
            <a:chOff x="3105" y="2071"/>
            <a:chExt cx="2385" cy="4283"/>
          </a:xfrm>
        </p:grpSpPr>
        <p:sp>
          <p:nvSpPr>
            <p:cNvPr id="7" name="左大括号 6"/>
            <p:cNvSpPr/>
            <p:nvPr/>
          </p:nvSpPr>
          <p:spPr>
            <a:xfrm>
              <a:off x="3105" y="2328"/>
              <a:ext cx="524" cy="4026"/>
            </a:xfrm>
            <a:prstGeom prst="leftBrac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61" y="2071"/>
              <a:ext cx="1829" cy="57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加分规则：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23813" name="Group 26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432810" y="662940"/>
          <a:ext cx="4795520" cy="1835150"/>
        </p:xfrm>
        <a:graphic>
          <a:graphicData uri="http://schemas.openxmlformats.org/drawingml/2006/table">
            <a:tbl>
              <a:tblPr/>
              <a:tblGrid>
                <a:gridCol w="927100"/>
                <a:gridCol w="966470"/>
                <a:gridCol w="948690"/>
                <a:gridCol w="937895"/>
                <a:gridCol w="1015365"/>
              </a:tblGrid>
              <a:tr h="367030">
                <a:tc>
                  <a:txBody>
                    <a:bodyPr/>
                    <a:lstStyle/>
                    <a:p>
                      <a:pPr marL="0" marR="0" lvl="0" indent="0" algn="ctr" defTabSz="99695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级别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一等奖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二等奖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三等奖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优胜奖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国家级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省部级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校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院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1882140" y="4467859"/>
            <a:ext cx="1161415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竞赛分类：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25190" y="4463415"/>
            <a:ext cx="847344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第二层次：经学院认定的，与促进考研公共课学习相关的竞赛，如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全国大学生数学竞赛（初赛）、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高等数学竞赛、微积分竞赛、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ccpc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等，</a:t>
            </a:r>
            <a:r>
              <a:rPr lang="zh-CN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按相应级别的1/2加分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学期20分封顶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30270" y="2768600"/>
            <a:ext cx="8468360" cy="1198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第一层次：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列入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《浙江师范大学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大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学生科技创新与竞赛奖励办法》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（《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2021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学生手册》）</a:t>
            </a:r>
            <a:r>
              <a:rPr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中的学科竞赛，</a:t>
            </a:r>
            <a:r>
              <a:rPr b="1" u="sng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按相应级别全额加分</a:t>
            </a:r>
            <a:r>
              <a:rPr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，且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加分不封顶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“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大学生创新创业大赛、挑战杯获奖的按现有标准乘以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1.5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加分；高教社杯省一等奖及以上等竞赛按现有标准乘以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1.5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Group 26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228330" y="662940"/>
          <a:ext cx="1180465" cy="1835150"/>
        </p:xfrm>
        <a:graphic>
          <a:graphicData uri="http://schemas.openxmlformats.org/drawingml/2006/table">
            <a:tbl>
              <a:tblPr/>
              <a:tblGrid>
                <a:gridCol w="1180465"/>
              </a:tblGrid>
              <a:tr h="367030">
                <a:tc>
                  <a:txBody>
                    <a:bodyPr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横向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降级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7650" y="960358"/>
            <a:ext cx="11696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806450" y="5137785"/>
            <a:ext cx="10708005" cy="1345565"/>
          </a:xfrm>
          <a:prstGeom prst="rect">
            <a:avLst/>
          </a:prstGeom>
          <a:ln w="38100">
            <a:solidFill>
              <a:srgbClr val="5B9BD5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b="1" dirty="0">
                <a:ea typeface="宋体" panose="02010600030101010101" pitchFamily="2" charset="-122"/>
                <a:sym typeface="+mn-ea"/>
              </a:rPr>
              <a:t>Tip2.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团体获奖需要注明是否分权重，队长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0.6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、队员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0.4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；不分先后均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0.5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。</a:t>
            </a:r>
            <a:endParaRPr lang="zh-CN" altLang="en-US" b="1" dirty="0">
              <a:ea typeface="宋体" panose="02010600030101010101" pitchFamily="2" charset="-122"/>
              <a:sym typeface="+mn-ea"/>
            </a:endParaRPr>
          </a:p>
          <a:p>
            <a:pPr lvl="0" algn="l">
              <a:spcBef>
                <a:spcPts val="600"/>
              </a:spcBef>
            </a:pP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【团队的规定】各学科竞赛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以上视为多人参与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，其加分办法为：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核心成员权重为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0.6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，一般成员为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0.4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，不分先后则均为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。其中，同视为第一参与人的特殊项目除外，但需要提供相应证明或鉴定。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12" name="等腰三角形 11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05815" y="892175"/>
            <a:ext cx="10708640" cy="42462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分数计算示例：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大学生创新创业大赛   获得国家二等奖  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人组队  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	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（不分权重）</a:t>
            </a:r>
            <a:r>
              <a:rPr lang="zh-CN" altLang="en-US" b="1" dirty="0">
                <a:sym typeface="+mn-ea"/>
              </a:rPr>
              <a:t>每个队员：</a:t>
            </a:r>
            <a:r>
              <a:rPr lang="en-US" altLang="zh-CN" b="1" dirty="0">
                <a:sym typeface="+mn-ea"/>
              </a:rPr>
              <a:t>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1.5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0.5      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+mn-ea"/>
              </a:rPr>
              <a:t>		</a:t>
            </a:r>
            <a:r>
              <a:rPr lang="zh-CN" altLang="en-US" b="1" dirty="0">
                <a:sym typeface="+mn-ea"/>
              </a:rPr>
              <a:t>表格填写：国</a:t>
            </a:r>
            <a:r>
              <a:rPr lang="en-US" altLang="zh-CN" b="1" dirty="0">
                <a:sym typeface="Arial" panose="020B0604020202020204" pitchFamily="34" charset="0"/>
              </a:rPr>
              <a:t>“</a:t>
            </a:r>
            <a:r>
              <a:rPr lang="zh-CN" altLang="en-US" b="1" dirty="0"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ym typeface="Arial" panose="020B0604020202020204" pitchFamily="34" charset="0"/>
              </a:rPr>
              <a:t>大学生创新创业大赛二等奖（不分权重</a:t>
            </a:r>
            <a:r>
              <a:rPr lang="zh-CN" altLang="en-US" b="1" dirty="0">
                <a:sym typeface="Arial" panose="020B0604020202020204" pitchFamily="34" charset="0"/>
              </a:rPr>
              <a:t>）</a:t>
            </a:r>
            <a:r>
              <a:rPr lang="en-US" altLang="zh-CN" b="1" dirty="0">
                <a:sym typeface="Arial" panose="020B0604020202020204" pitchFamily="34" charset="0"/>
              </a:rPr>
              <a:t>    18.75</a:t>
            </a:r>
            <a:r>
              <a:rPr lang="zh-CN" altLang="en-US" b="1" dirty="0">
                <a:sym typeface="Arial" panose="020B0604020202020204" pitchFamily="34" charset="0"/>
              </a:rPr>
              <a:t>分 </a:t>
            </a:r>
            <a:endParaRPr lang="en-US" altLang="zh-CN" b="1" dirty="0"/>
          </a:p>
          <a:p>
            <a:r>
              <a:rPr lang="en-US" altLang="zh-CN" b="1" dirty="0">
                <a:sym typeface="+mn-ea"/>
              </a:rPr>
              <a:t>	</a:t>
            </a:r>
            <a:r>
              <a:rPr lang="zh-CN" altLang="en-US" b="1" dirty="0">
                <a:sym typeface="+mn-ea"/>
              </a:rPr>
              <a:t>（分权重） 队长：</a:t>
            </a:r>
            <a:r>
              <a:rPr lang="en-US" altLang="zh-CN" b="1" dirty="0">
                <a:sym typeface="+mn-ea"/>
              </a:rPr>
              <a:t> 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1.5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0.6    </a:t>
            </a:r>
            <a:r>
              <a:rPr lang="zh-CN" altLang="en-US" b="1" dirty="0">
                <a:sym typeface="+mn-ea"/>
              </a:rPr>
              <a:t>队员</a:t>
            </a:r>
            <a:r>
              <a:rPr lang="en-US" altLang="zh-CN" b="1" dirty="0">
                <a:sym typeface="+mn-ea"/>
              </a:rPr>
              <a:t>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1.5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0.4  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+mn-ea"/>
              </a:rPr>
              <a:t>		</a:t>
            </a:r>
            <a:r>
              <a:rPr lang="zh-CN" altLang="en-US" b="1" dirty="0">
                <a:sym typeface="+mn-ea"/>
              </a:rPr>
              <a:t>表格填写：国</a:t>
            </a:r>
            <a:r>
              <a:rPr lang="en-US" altLang="zh-CN" b="1" dirty="0">
                <a:sym typeface="Arial" panose="020B0604020202020204" pitchFamily="34" charset="0"/>
              </a:rPr>
              <a:t>“</a:t>
            </a:r>
            <a:r>
              <a:rPr lang="zh-CN" altLang="en-US" b="1" dirty="0"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ym typeface="Arial" panose="020B0604020202020204" pitchFamily="34" charset="0"/>
              </a:rPr>
              <a:t>大学生创新创业大赛二等奖（负责人）   </a:t>
            </a:r>
            <a:r>
              <a:rPr lang="en-US" altLang="zh-CN" b="1" dirty="0">
                <a:sym typeface="Arial" panose="020B0604020202020204" pitchFamily="34" charset="0"/>
              </a:rPr>
              <a:t>22.5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>
              <a:sym typeface="Arial" panose="020B0604020202020204" pitchFamily="34" charset="0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                      	   	    </a:t>
            </a:r>
            <a:r>
              <a:rPr lang="zh-CN" altLang="en-US" b="1" dirty="0">
                <a:sym typeface="+mn-ea"/>
              </a:rPr>
              <a:t>国</a:t>
            </a:r>
            <a:r>
              <a:rPr lang="en-US" altLang="zh-CN" b="1" dirty="0">
                <a:sym typeface="Arial" panose="020B0604020202020204" pitchFamily="34" charset="0"/>
              </a:rPr>
              <a:t>“</a:t>
            </a:r>
            <a:r>
              <a:rPr lang="zh-CN" altLang="en-US" b="1" dirty="0"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ym typeface="Arial" panose="020B0604020202020204" pitchFamily="34" charset="0"/>
              </a:rPr>
              <a:t>大学生创新创业大赛二等奖（成员）       </a:t>
            </a:r>
            <a:r>
              <a:rPr lang="en-US" altLang="zh-CN" b="1" dirty="0">
                <a:sym typeface="Arial" panose="020B0604020202020204" pitchFamily="34" charset="0"/>
              </a:rPr>
              <a:t>15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/>
          </a:p>
          <a:p>
            <a:r>
              <a:rPr lang="zh-CN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全国大学生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数学</a:t>
            </a:r>
            <a:r>
              <a:rPr lang="zh-CN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竞赛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（初赛）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获国家一等奖  个人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：</a:t>
            </a:r>
            <a:r>
              <a:rPr lang="en-US" altLang="zh-CN" b="1" dirty="0">
                <a:latin typeface="Arial" panose="020B0604020202020204" pitchFamily="34" charset="0"/>
                <a:sym typeface="+mn-ea"/>
              </a:rPr>
              <a:t>30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分*</a:t>
            </a:r>
            <a:r>
              <a:rPr lang="en-US" altLang="zh-CN" b="1" dirty="0">
                <a:latin typeface="Arial" panose="020B0604020202020204" pitchFamily="34" charset="0"/>
                <a:sym typeface="+mn-ea"/>
              </a:rPr>
              <a:t>50%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        </a:t>
            </a:r>
            <a:r>
              <a:rPr lang="zh-CN" altLang="en-US" b="1" dirty="0">
                <a:sym typeface="Arial" panose="020B0604020202020204" pitchFamily="34" charset="0"/>
              </a:rPr>
              <a:t>表格填写：</a:t>
            </a:r>
            <a:r>
              <a:rPr lang="zh-CN" altLang="zh-CN" b="1" dirty="0">
                <a:sym typeface="Arial" panose="020B0604020202020204" pitchFamily="34" charset="0"/>
              </a:rPr>
              <a:t>全国大学生</a:t>
            </a:r>
            <a:r>
              <a:rPr lang="zh-CN" altLang="en-US" b="1" dirty="0">
                <a:sym typeface="Arial" panose="020B0604020202020204" pitchFamily="34" charset="0"/>
              </a:rPr>
              <a:t>数学</a:t>
            </a:r>
            <a:r>
              <a:rPr lang="zh-CN" altLang="zh-CN" b="1" dirty="0">
                <a:sym typeface="Arial" panose="020B0604020202020204" pitchFamily="34" charset="0"/>
              </a:rPr>
              <a:t>竞赛（</a:t>
            </a:r>
            <a:r>
              <a:rPr lang="zh-CN" altLang="en-US" b="1" dirty="0">
                <a:sym typeface="Arial" panose="020B0604020202020204" pitchFamily="34" charset="0"/>
              </a:rPr>
              <a:t>初赛</a:t>
            </a:r>
            <a:r>
              <a:rPr lang="zh-CN" altLang="zh-CN" b="1" dirty="0">
                <a:sym typeface="Arial" panose="020B0604020202020204" pitchFamily="34" charset="0"/>
              </a:rPr>
              <a:t>）</a:t>
            </a:r>
            <a:r>
              <a:rPr lang="zh-CN" altLang="en-US" b="1" dirty="0">
                <a:sym typeface="Arial" panose="020B0604020202020204" pitchFamily="34" charset="0"/>
              </a:rPr>
              <a:t>一等奖      </a:t>
            </a:r>
            <a:r>
              <a:rPr lang="en-US" altLang="zh-CN" b="1" dirty="0">
                <a:sym typeface="Arial" panose="020B0604020202020204" pitchFamily="34" charset="0"/>
              </a:rPr>
              <a:t>15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dirty="0"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数学中国建模国际赛（小美赛）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奖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人组队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	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（不分权重）</a:t>
            </a:r>
            <a:r>
              <a:rPr lang="zh-CN" altLang="en-US" b="1" dirty="0">
                <a:sym typeface="+mn-ea"/>
              </a:rPr>
              <a:t>每个队员：</a:t>
            </a:r>
            <a:r>
              <a:rPr lang="en-US" altLang="zh-CN" b="1" dirty="0">
                <a:sym typeface="+mn-ea"/>
              </a:rPr>
              <a:t>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25%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0.5          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		</a:t>
            </a:r>
            <a:r>
              <a:rPr lang="zh-CN" altLang="en-US" b="1" dirty="0">
                <a:sym typeface="Arial" panose="020B0604020202020204" pitchFamily="34" charset="0"/>
              </a:rPr>
              <a:t>表格填写：校新生数模赛</a:t>
            </a:r>
            <a:r>
              <a:rPr lang="en-US" altLang="zh-CN" b="1" dirty="0">
                <a:sym typeface="Arial" panose="020B0604020202020204" pitchFamily="34" charset="0"/>
              </a:rPr>
              <a:t>M</a:t>
            </a:r>
            <a:r>
              <a:rPr lang="zh-CN" altLang="en-US" b="1" dirty="0">
                <a:sym typeface="Arial" panose="020B0604020202020204" pitchFamily="34" charset="0"/>
              </a:rPr>
              <a:t>奖（不分权重）</a:t>
            </a:r>
            <a:r>
              <a:rPr lang="en-US" altLang="zh-CN" b="1" dirty="0">
                <a:sym typeface="Arial" panose="020B0604020202020204" pitchFamily="34" charset="0"/>
              </a:rPr>
              <a:t>3.125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/>
          </a:p>
          <a:p>
            <a:r>
              <a:rPr lang="en-US" altLang="zh-CN" b="1" dirty="0">
                <a:sym typeface="+mn-ea"/>
              </a:rPr>
              <a:t>	</a:t>
            </a:r>
            <a:r>
              <a:rPr lang="zh-CN" altLang="en-US" b="1" dirty="0">
                <a:sym typeface="+mn-ea"/>
              </a:rPr>
              <a:t>（分权重） 队长：</a:t>
            </a:r>
            <a:r>
              <a:rPr lang="en-US" altLang="zh-CN" b="1" dirty="0">
                <a:sym typeface="+mn-ea"/>
              </a:rPr>
              <a:t> 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25%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0.6    </a:t>
            </a:r>
            <a:r>
              <a:rPr lang="zh-CN" altLang="en-US" b="1" dirty="0">
                <a:sym typeface="+mn-ea"/>
              </a:rPr>
              <a:t>队员</a:t>
            </a:r>
            <a:r>
              <a:rPr lang="en-US" altLang="zh-CN" b="1" dirty="0">
                <a:sym typeface="+mn-ea"/>
              </a:rPr>
              <a:t>8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25%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0.4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		</a:t>
            </a:r>
            <a:r>
              <a:rPr lang="zh-CN" altLang="en-US" b="1" dirty="0">
                <a:sym typeface="Arial" panose="020B0604020202020204" pitchFamily="34" charset="0"/>
              </a:rPr>
              <a:t>表格填写：校新生数模赛</a:t>
            </a:r>
            <a:r>
              <a:rPr lang="en-US" altLang="zh-CN" b="1" dirty="0">
                <a:sym typeface="Arial" panose="020B0604020202020204" pitchFamily="34" charset="0"/>
              </a:rPr>
              <a:t>M</a:t>
            </a:r>
            <a:r>
              <a:rPr lang="zh-CN" altLang="en-US" b="1" dirty="0">
                <a:sym typeface="Arial" panose="020B0604020202020204" pitchFamily="34" charset="0"/>
              </a:rPr>
              <a:t>奖（负责人） </a:t>
            </a:r>
            <a:r>
              <a:rPr lang="en-US" altLang="zh-CN" b="1" dirty="0">
                <a:sym typeface="Arial" panose="020B0604020202020204" pitchFamily="34" charset="0"/>
              </a:rPr>
              <a:t>3.75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>
              <a:sym typeface="Arial" panose="020B0604020202020204" pitchFamily="34" charset="0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		</a:t>
            </a:r>
            <a:r>
              <a:rPr lang="zh-CN" altLang="en-US" b="1" dirty="0">
                <a:sym typeface="Arial" panose="020B0604020202020204" pitchFamily="34" charset="0"/>
              </a:rPr>
              <a:t>表格填写：校新生数模赛</a:t>
            </a:r>
            <a:r>
              <a:rPr lang="en-US" altLang="zh-CN" b="1" dirty="0">
                <a:sym typeface="Arial" panose="020B0604020202020204" pitchFamily="34" charset="0"/>
              </a:rPr>
              <a:t>M</a:t>
            </a:r>
            <a:r>
              <a:rPr lang="zh-CN" altLang="en-US" b="1" dirty="0">
                <a:sym typeface="Arial" panose="020B0604020202020204" pitchFamily="34" charset="0"/>
              </a:rPr>
              <a:t>奖（成员）  </a:t>
            </a:r>
            <a:r>
              <a:rPr lang="en-US" altLang="zh-CN" b="1" dirty="0">
                <a:sym typeface="Arial" panose="020B0604020202020204" pitchFamily="34" charset="0"/>
              </a:rPr>
              <a:t>2.5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zh-CN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25425" y="961876"/>
            <a:ext cx="7933690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专利项目加分标准：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授权的发明专利、植物新品种权25分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授权的计算机软件著作权登记6分（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分封顶），实用新型、外观设计专利4分（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12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分封顶）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20645" y="546735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525426" y="3393311"/>
            <a:ext cx="7933690" cy="1476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课题结题加分标准：国家级30分，省部级20分，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校级8分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，院级重点课题8分，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院级一般课题4分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课题立项加分标准：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院级课题成功转化为校级课题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、浙江省大学生科技创新活动计划暨新苗人才计划立项项目、国家级大学生创新创业训练计划立项项目，分别加2分、5分和8分。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6050" y="3393551"/>
            <a:ext cx="1387475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grpSp>
        <p:nvGrpSpPr>
          <p:cNvPr id="8" name="组合 7"/>
          <p:cNvGrpSpPr/>
          <p:nvPr/>
        </p:nvGrpSpPr>
        <p:grpSpPr>
          <a:xfrm>
            <a:off x="1684655" y="1074420"/>
            <a:ext cx="1725930" cy="5208533"/>
            <a:chOff x="3105" y="2071"/>
            <a:chExt cx="2718" cy="5467"/>
          </a:xfrm>
        </p:grpSpPr>
        <p:sp>
          <p:nvSpPr>
            <p:cNvPr id="9" name="左大括号 8"/>
            <p:cNvSpPr/>
            <p:nvPr/>
          </p:nvSpPr>
          <p:spPr>
            <a:xfrm>
              <a:off x="3105" y="2328"/>
              <a:ext cx="524" cy="5210"/>
            </a:xfrm>
            <a:prstGeom prst="leftBrac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61" y="2071"/>
              <a:ext cx="2162" cy="3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①专利项目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037715" y="3808730"/>
            <a:ext cx="1411605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②课题结题、立项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1"/>
            </p:custDataLst>
          </p:nvPr>
        </p:nvGraphicFramePr>
        <p:xfrm>
          <a:off x="5428624" y="5084871"/>
          <a:ext cx="6030595" cy="1252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9305"/>
                <a:gridCol w="2281555"/>
                <a:gridCol w="1689735"/>
              </a:tblGrid>
              <a:tr h="5956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类别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第一作者（负责人）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其他作者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70%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30%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多于</a:t>
                      </a: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50%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平分</a:t>
                      </a: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50%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文本框 15"/>
          <p:cNvSpPr txBox="1"/>
          <p:nvPr/>
        </p:nvSpPr>
        <p:spPr>
          <a:xfrm>
            <a:off x="2234565" y="5085080"/>
            <a:ext cx="3038475" cy="1198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注： 若课题有多名参与者，加分分配见右表，全部人员所加总分不得超过相应可加分数。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25425" y="1761976"/>
            <a:ext cx="7933690" cy="1476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注：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）同一个专利内容既授权了国家发明专利，又授权了实用新型专利，按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就高原则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计分；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2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）授权实用新型、外观设计专利、计算机软著加分规定：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证书上的著作权人为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浙江师范大学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”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可以加分，著作权人为学生不加分；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只加第一完成人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，其他成员不予加分，如第一完成人为浙江师范大学老师，学生不加分。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3500" y="3429000"/>
            <a:ext cx="1387475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sp>
        <p:nvSpPr>
          <p:cNvPr id="9" name="左大括号 8"/>
          <p:cNvSpPr/>
          <p:nvPr/>
        </p:nvSpPr>
        <p:spPr>
          <a:xfrm>
            <a:off x="1483995" y="1387475"/>
            <a:ext cx="332740" cy="491998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816526" y="1163358"/>
            <a:ext cx="1372870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③学术论文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81915" y="1163160"/>
            <a:ext cx="7933690" cy="1476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学术论文加分标准：SCIⅠ区、Ⅱ区 Top期刊，权威期刊，SSCI，A&amp;HCI 50分，SCI、EI Compendex（期刊论文）、专著、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一级期刊40分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二级期刊30分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三级期刊15分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校外学术会议作学术报告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公开发表（有公开发行刊号）4分。公开发表的非学术类论文加分减半，且每学期4分封顶。</a:t>
            </a:r>
            <a:r>
              <a:rPr lang="zh-CN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刊物定级参见学校科学研究院相关文件。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1915" y="2979260"/>
            <a:ext cx="7933690" cy="36925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说明：（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）论文署名第一作者和通讯作者的第一单位必须为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浙江师范大学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）同一篇文章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分上下篇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发在同一刊物两期上的，按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篇计分；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）在同一刊物的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中、英文版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发表同一篇文章的，按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120%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计分；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）在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同一期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期刊或报纸上发表多篇论文或多篇艺术作品按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篇计；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）若导师为第一作者，学生为第二作者，视同学生为第一作者加分；若第一作者不是导师，学生为第二作者的，按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50%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计算；若第一、第二作者均为导师（经学校、学院认定的），学生为第三作者的，可按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50%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计算；其他情况下第三作者加分权重为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0.25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，以此类推计分。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（6）发表在期刊上的艺术作品按该期刊级别计分。</a:t>
            </a: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学术论文的证明材料需要有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期刊刊发日期、页码和图书馆检索证明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，录用通知书不予加分。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（8）同一科研成果在上一学年综合测评时已使用的，不能在第二学年的综合测评中使用。</a:t>
            </a: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-1"/>
          <p:cNvGraphicFramePr/>
          <p:nvPr>
            <p:custDataLst>
              <p:tags r:id="rId1"/>
            </p:custDataLst>
          </p:nvPr>
        </p:nvGraphicFramePr>
        <p:xfrm>
          <a:off x="3345845" y="2875716"/>
          <a:ext cx="8162290" cy="31603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150"/>
                <a:gridCol w="1205230"/>
                <a:gridCol w="1287780"/>
                <a:gridCol w="1288415"/>
                <a:gridCol w="1144270"/>
                <a:gridCol w="1135380"/>
                <a:gridCol w="1155065"/>
              </a:tblGrid>
              <a:tr h="49149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学术著作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文学、艺术等著作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72771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万字以下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万字以下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独著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合著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主编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参编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3500" y="3429000"/>
            <a:ext cx="1387475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sp>
        <p:nvSpPr>
          <p:cNvPr id="10" name="文本框 9"/>
          <p:cNvSpPr txBox="1"/>
          <p:nvPr/>
        </p:nvSpPr>
        <p:spPr>
          <a:xfrm>
            <a:off x="1804910" y="4108563"/>
            <a:ext cx="1372870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⑤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学术著作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1483995" y="1387475"/>
            <a:ext cx="332740" cy="491998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346450" y="1629410"/>
            <a:ext cx="6641465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自主创办注册的公司，入驻学校众创空间项目的加</a:t>
            </a:r>
            <a:r>
              <a:rPr lang="en-US" altLang="zh-CN" b="1" dirty="0"/>
              <a:t>15</a:t>
            </a:r>
            <a:r>
              <a:rPr lang="zh-CN" altLang="en-US" b="1" dirty="0"/>
              <a:t>分。</a:t>
            </a:r>
            <a:endParaRPr lang="zh-CN" altLang="en-US" b="1" dirty="0"/>
          </a:p>
        </p:txBody>
      </p:sp>
      <p:sp>
        <p:nvSpPr>
          <p:cNvPr id="24" name="文本框 23"/>
          <p:cNvSpPr txBox="1"/>
          <p:nvPr/>
        </p:nvSpPr>
        <p:spPr>
          <a:xfrm>
            <a:off x="1804670" y="1629410"/>
            <a:ext cx="139700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/>
              <a:t>④创业项目</a:t>
            </a:r>
            <a:endParaRPr lang="zh-CN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75360" y="1228090"/>
            <a:ext cx="176530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初阳学院沙龙</a:t>
            </a:r>
            <a:endParaRPr lang="zh-CN" altLang="en-US" sz="2000" b="1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975360" y="2470150"/>
          <a:ext cx="9696450" cy="220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290"/>
                <a:gridCol w="1939290"/>
                <a:gridCol w="1939290"/>
                <a:gridCol w="1939290"/>
              </a:tblGrid>
              <a:tr h="65278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一等奖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二等奖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三等奖</a:t>
                      </a:r>
                      <a:endParaRPr lang="zh-CN" altLang="en-US" sz="1800"/>
                    </a:p>
                  </a:txBody>
                  <a:tcPr/>
                </a:tc>
              </a:tr>
              <a:tr h="748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初阳学院沙龙A类</a:t>
                      </a:r>
                      <a:endParaRPr lang="zh-CN" altLang="en-US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1.250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0.750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0.500</a:t>
                      </a:r>
                      <a:endParaRPr lang="en-US" altLang="zh-CN" sz="1800"/>
                    </a:p>
                  </a:txBody>
                  <a:tcPr/>
                </a:tc>
              </a:tr>
              <a:tr h="8007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初阳学院沙龙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B</a:t>
                      </a:r>
                      <a:r>
                        <a:rPr 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类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8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0.400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0.250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0.125</a:t>
                      </a:r>
                      <a:endParaRPr lang="en-US" altLang="zh-CN" sz="180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9576" y="383540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专业技能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854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894330" y="4507865"/>
            <a:ext cx="9065895" cy="11988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取得人力资源管理、商务英语等国家职业资格证书，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奖励5分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。取得其他各项文体技能（水平）资格证书、专业（职业）技能（水平）资格证书者，由本人提出申请，学院综合素质评价小组视具体情况进行核定加分。裁判证三级加2分，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裁判证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二级加5分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单项资格证书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最高不超过15分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571115" y="1151890"/>
          <a:ext cx="3588385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420"/>
                <a:gridCol w="1751965"/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英语四级</a:t>
                      </a:r>
                      <a:endParaRPr lang="zh-CN" altLang="en-US" sz="18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英语六级</a:t>
                      </a:r>
                      <a:endParaRPr lang="zh-CN" altLang="en-US" sz="18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通过 </a:t>
                      </a: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+4 </a:t>
                      </a: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分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425</a:t>
                      </a:r>
                      <a:endParaRPr lang="en-US" altLang="zh-CN" sz="1800" b="1" u="none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通过 </a:t>
                      </a:r>
                      <a:r>
                        <a:rPr lang="en-US" altLang="zh-CN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+6 </a:t>
                      </a: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425</a:t>
                      </a:r>
                      <a:endParaRPr lang="en-US" altLang="zh-CN" sz="18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5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优秀 </a:t>
                      </a: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+6 </a:t>
                      </a: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分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550</a:t>
                      </a: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endParaRPr lang="en-US" altLang="zh-CN" sz="18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优秀 </a:t>
                      </a:r>
                      <a:r>
                        <a:rPr lang="en-US" altLang="zh-CN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+8 </a:t>
                      </a: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 </a:t>
                      </a:r>
                      <a:r>
                        <a:rPr lang="en-US" altLang="zh-CN" sz="1800" b="1" u="none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</a:t>
                      </a:r>
                      <a:endParaRPr lang="en-US" altLang="zh-CN" sz="1800" b="1" u="none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719455" y="1349375"/>
            <a:ext cx="2231390" cy="3607435"/>
            <a:chOff x="4129" y="2999"/>
            <a:chExt cx="3514" cy="5300"/>
          </a:xfrm>
        </p:grpSpPr>
        <p:sp>
          <p:nvSpPr>
            <p:cNvPr id="10" name="文本框 9"/>
            <p:cNvSpPr txBox="1"/>
            <p:nvPr/>
          </p:nvSpPr>
          <p:spPr>
            <a:xfrm>
              <a:off x="4129" y="4845"/>
              <a:ext cx="709" cy="1761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b="1"/>
                <a:t>等级证书</a:t>
              </a:r>
              <a:endParaRPr lang="zh-CN" altLang="en-US" b="1"/>
            </a:p>
          </p:txBody>
        </p:sp>
        <p:sp>
          <p:nvSpPr>
            <p:cNvPr id="12" name="左大括号 11"/>
            <p:cNvSpPr/>
            <p:nvPr/>
          </p:nvSpPr>
          <p:spPr>
            <a:xfrm>
              <a:off x="4981" y="3274"/>
              <a:ext cx="457" cy="502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16" y="2999"/>
              <a:ext cx="1274" cy="541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英语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71" y="5486"/>
              <a:ext cx="2172" cy="541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计算机等级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3065145" y="2266315"/>
          <a:ext cx="5389880" cy="1906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785"/>
                <a:gridCol w="891540"/>
                <a:gridCol w="1165860"/>
                <a:gridCol w="948055"/>
                <a:gridCol w="1056640"/>
              </a:tblGrid>
              <a:tr h="35877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计算机专业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合格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优秀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非计算机专业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合格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优秀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913130" y="5600700"/>
            <a:ext cx="10869295" cy="848360"/>
          </a:xfrm>
          <a:prstGeom prst="rect">
            <a:avLst/>
          </a:prstGeom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b="1" dirty="0">
                <a:ea typeface="宋体" panose="02010600030101010101" pitchFamily="2" charset="-122"/>
                <a:sym typeface="+mn-ea"/>
              </a:rPr>
              <a:t>Tip3.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普通话等级证书、教师资格证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不进行加分；四、六级通过后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每学年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均可以进行加分，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各级不同时叠加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；计算机等级考试只有在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本学年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内通过才可进行加分，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各级不同时叠加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；</a:t>
            </a:r>
            <a:endParaRPr lang="zh-CN" altLang="en-US" b="1" dirty="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83655" y="729615"/>
            <a:ext cx="4724400" cy="33718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雅思单科均达到该分数方符合加分条件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90675" y="4714875"/>
            <a:ext cx="1169670" cy="3683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其他证书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30145" y="591820"/>
            <a:ext cx="50984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口语通过再加</a:t>
            </a:r>
            <a:r>
              <a:rPr lang="en-US" altLang="zh-CN" b="1">
                <a:solidFill>
                  <a:srgbClr val="FF0000"/>
                </a:solidFill>
              </a:rPr>
              <a:t>2</a:t>
            </a:r>
            <a:r>
              <a:rPr lang="zh-CN" altLang="en-US" b="1">
                <a:solidFill>
                  <a:srgbClr val="FF0000"/>
                </a:solidFill>
              </a:rPr>
              <a:t>分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日语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N2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通过加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分，日语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N1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通过加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分</a:t>
            </a:r>
            <a:endParaRPr lang="zh-CN" altLang="en-US"/>
          </a:p>
          <a:p>
            <a:endParaRPr lang="zh-CN" altLang="en-US" b="1">
              <a:solidFill>
                <a:srgbClr val="FF0000"/>
              </a:soli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6384290" y="1640205"/>
          <a:ext cx="4723765" cy="48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6640"/>
                <a:gridCol w="675640"/>
                <a:gridCol w="751205"/>
                <a:gridCol w="669290"/>
                <a:gridCol w="731520"/>
                <a:gridCol w="839470"/>
              </a:tblGrid>
              <a:tr h="2438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托福得分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46-59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60-78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79-89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90-94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95以上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相应加分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/>
          <p:nvPr>
            <p:custDataLst>
              <p:tags r:id="rId4"/>
            </p:custDataLst>
          </p:nvPr>
        </p:nvGraphicFramePr>
        <p:xfrm>
          <a:off x="6384290" y="1097915"/>
          <a:ext cx="4724400" cy="48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7750"/>
                <a:gridCol w="795020"/>
                <a:gridCol w="854075"/>
                <a:gridCol w="939800"/>
                <a:gridCol w="1087755"/>
              </a:tblGrid>
              <a:tr h="2438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雅思得分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相应加分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8569960" y="2254250"/>
            <a:ext cx="3493770" cy="8299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国家级计算机等级考试优秀为90以上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浙江省计算机等级考试优秀为85以上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合格均为60分以上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5"/>
            </p:custDataLst>
          </p:nvPr>
        </p:nvGraphicFramePr>
        <p:xfrm>
          <a:off x="8455025" y="3143885"/>
          <a:ext cx="3609340" cy="1299845"/>
        </p:xfrm>
        <a:graphic>
          <a:graphicData uri="http://schemas.openxmlformats.org/drawingml/2006/table">
            <a:tbl>
              <a:tblPr/>
              <a:tblGrid>
                <a:gridCol w="1951990"/>
                <a:gridCol w="934085"/>
                <a:gridCol w="723265"/>
              </a:tblGrid>
              <a:tr h="2597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考取商务英语资格证书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67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考取软件设计师（网络工程师）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（非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计算机）</a:t>
                      </a:r>
                      <a:endParaRPr lang="zh-CN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（计算机）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考取计算机程序员（网络工程师）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（非计算机）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（计算机）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1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其他经学院认定的技能证书，参照此表加分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2524125" y="215265"/>
            <a:ext cx="4055745" cy="408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altLang="en-US" b="1">
                <a:solidFill>
                  <a:srgbClr val="FF0000"/>
                </a:solidFill>
                <a:sym typeface="+mn-ea"/>
              </a:rPr>
              <a:t>日语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N2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通过加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分，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N1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通过加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分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341870" y="5372735"/>
            <a:ext cx="3176905" cy="408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b="1">
                <a:solidFill>
                  <a:srgbClr val="FF0000"/>
                </a:solidFill>
                <a:sym typeface="+mn-ea"/>
              </a:rPr>
              <a:t>裁判证</a:t>
            </a:r>
            <a:r>
              <a:rPr b="1">
                <a:solidFill>
                  <a:srgbClr val="FF0000"/>
                </a:solidFill>
                <a:sym typeface="+mn-ea"/>
              </a:rPr>
              <a:t>三级加2分，二级加5分</a:t>
            </a:r>
            <a:endParaRPr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1" grpId="1" animBg="1"/>
      <p:bldP spid="2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专业</a:t>
              </a:r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技能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854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813" name="Group 26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920365" y="2240610"/>
          <a:ext cx="7164070" cy="2188210"/>
        </p:xfrm>
        <a:graphic>
          <a:graphicData uri="http://schemas.openxmlformats.org/drawingml/2006/table">
            <a:tbl>
              <a:tblPr/>
              <a:tblGrid>
                <a:gridCol w="1061085"/>
                <a:gridCol w="1107440"/>
                <a:gridCol w="1086485"/>
                <a:gridCol w="1073150"/>
                <a:gridCol w="1162685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9695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级别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一等奖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二等奖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三等奖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优胜奖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国家级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省部级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校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院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920365" y="4778705"/>
            <a:ext cx="7379970" cy="3683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b="1" dirty="0">
                <a:sym typeface="+mn-ea"/>
              </a:rPr>
              <a:t>例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：</a:t>
            </a: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校纸桥大赛、院三笔字大赛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、校前端设计大赛等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8315" y="1334465"/>
            <a:ext cx="7164070" cy="6451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l"/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除学科竞赛、文体比赛（专业组别）以外的专业（职业）技能比赛，加分标准参照学科竞赛。需要区分团队。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080" y="1473200"/>
            <a:ext cx="2607310" cy="3683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专业（职业）技能比赛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48640"/>
            <a:chOff x="6659124" y="4489777"/>
            <a:chExt cx="4216399" cy="548619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48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社会工作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854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820" y="2123122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加分细则</a:t>
            </a:r>
            <a:endParaRPr lang="zh-CN" altLang="en-US" sz="2000" b="1"/>
          </a:p>
        </p:txBody>
      </p:sp>
      <p:sp>
        <p:nvSpPr>
          <p:cNvPr id="7" name="左大括号 6"/>
          <p:cNvSpPr/>
          <p:nvPr/>
        </p:nvSpPr>
        <p:spPr>
          <a:xfrm>
            <a:off x="1689737" y="1453832"/>
            <a:ext cx="332740" cy="2135505"/>
          </a:xfrm>
          <a:prstGeom prst="leftBr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3298825" y="936625"/>
            <a:ext cx="7933690" cy="10583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学生参加</a:t>
            </a:r>
            <a:r>
              <a:rPr b="1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社会实践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、</a:t>
            </a:r>
            <a:r>
              <a:rPr b="1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青年志愿者活动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获得各类个人和集体荣誉的</a:t>
            </a:r>
            <a:r>
              <a:rPr lang="zh-CN" b="1" dirty="0">
                <a:latin typeface="+mn-ea"/>
                <a:cs typeface="+mn-ea"/>
                <a:sym typeface="Arial" panose="020B0604020202020204" pitchFamily="34" charset="0"/>
              </a:rPr>
              <a:t>（如，志愿者行动杰出个人、志愿者先进团支部等）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，或</a:t>
            </a:r>
            <a:r>
              <a:rPr b="1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撰写的实践报告、调查报告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获奖的,加分标准参照学科竞赛。若不分奖项等级的，一般</a:t>
            </a:r>
            <a:r>
              <a:rPr b="1" u="sng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参照</a:t>
            </a:r>
            <a:r>
              <a:rPr lang="zh-CN" b="1" u="sng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各</a:t>
            </a:r>
            <a:r>
              <a:rPr b="1" u="sng" dirty="0" err="1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优胜奖加分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。</a:t>
            </a:r>
            <a:endParaRPr lang="en-US" b="1" dirty="0"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98509" y="2624851"/>
            <a:ext cx="3671253" cy="181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校学生会考评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院学生会考评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院办公室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校社团会长、团支书考评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校社团联组织部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院社团会长、团支书考评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院社团部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党支部书记、党代表考评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院党员之家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班委考评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院外联部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0975" y="4547235"/>
            <a:ext cx="6849745" cy="2143760"/>
          </a:xfrm>
          <a:prstGeom prst="rect">
            <a:avLst/>
          </a:prstGeom>
          <a:ln w="38100">
            <a:solidFill>
              <a:srgbClr val="ED7D3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b="1" dirty="0">
                <a:ea typeface="宋体" panose="02010600030101010101" pitchFamily="2" charset="-122"/>
                <a:sym typeface="+mn-ea"/>
              </a:rPr>
              <a:t>Tip4.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任职加分标准按照考评等级依照学生手册上加分标准进行加分（优秀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1.5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、良好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1.2</a:t>
            </a:r>
            <a:r>
              <a:rPr lang="zh-CN" altLang="en-US" b="1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、合格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），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担任学生干部未超过一学期（指无正当理由中途辞职或离职），或不履行工作职责、无业绩的，计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0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分。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一年级第一学期分流班委减半加分。兼任多项职务的学生，按最高值计分。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lvl="0" algn="l">
              <a:spcBef>
                <a:spcPts val="600"/>
              </a:spcBef>
            </a:pPr>
            <a:r>
              <a:rPr lang="zh-CN" altLang="en-US" b="1" dirty="0">
                <a:ea typeface="宋体" panose="02010600030101010101" pitchFamily="2" charset="-122"/>
                <a:sym typeface="+mn-ea"/>
              </a:rPr>
              <a:t>考评结果与常规项目一样需提前与相应部门沟通进行收集工作，最后</a:t>
            </a:r>
            <a:r>
              <a:rPr lang="zh-CN" altLang="en-US" b="1" u="sng" dirty="0">
                <a:ea typeface="宋体" panose="02010600030101010101" pitchFamily="2" charset="-122"/>
                <a:sym typeface="+mn-ea"/>
              </a:rPr>
              <a:t>由班级进行整合加分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。</a:t>
            </a:r>
            <a:endParaRPr lang="zh-CN" altLang="en-US" b="1" dirty="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22477" y="1225867"/>
            <a:ext cx="1167130" cy="368300"/>
          </a:xfrm>
          <a:prstGeom prst="rect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社会实践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22477" y="3348038"/>
            <a:ext cx="1167130" cy="368300"/>
          </a:xfrm>
          <a:prstGeom prst="rect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任职加分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表格 -1"/>
          <p:cNvGraphicFramePr/>
          <p:nvPr>
            <p:custDataLst>
              <p:tags r:id="rId1"/>
            </p:custDataLst>
          </p:nvPr>
        </p:nvGraphicFramePr>
        <p:xfrm>
          <a:off x="7078980" y="2458085"/>
          <a:ext cx="4842510" cy="3046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0535"/>
                <a:gridCol w="607695"/>
                <a:gridCol w="1315720"/>
                <a:gridCol w="1270000"/>
                <a:gridCol w="919480"/>
                <a:gridCol w="259080"/>
              </a:tblGrid>
              <a:tr h="23818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工作职责</a:t>
                      </a:r>
                      <a:endParaRPr lang="zh-CN" altLang="en-US" sz="1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校团委副书记（学生）、校学生会执行主席</a:t>
                      </a:r>
                      <a:endParaRPr lang="zh-CN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相关职能部门组建的学生组织主要负责人；院团委副书记（学生）、院学生会执行主席；党家主任</a:t>
                      </a:r>
                      <a:endParaRPr lang="zh-CN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校院的学生会各部门正副部长；相关职能部门组建的学生组织正副部长；学生社团主要负责人（会长、团支书）；学生党支部的支委；班长、团支书；新生学长；党代表</a:t>
                      </a:r>
                      <a:endParaRPr lang="zh-CN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班级其它学生干部，寝室长、</a:t>
                      </a: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各级学生组织干事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楼</a:t>
                      </a:r>
                      <a:r>
                        <a:rPr lang="en-US" altLang="zh-CN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长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、层长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8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加分标准</a:t>
                      </a:r>
                      <a:endParaRPr lang="zh-CN" altLang="en-US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zh-CN" altLang="en-US" sz="1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>
            <p:custDataLst>
              <p:tags r:id="rId2"/>
            </p:custDataLst>
          </p:nvPr>
        </p:nvSpPr>
        <p:spPr>
          <a:xfrm>
            <a:off x="8456930" y="5753735"/>
            <a:ext cx="3176905" cy="642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学生组织干事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营员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r>
              <a:rPr b="1">
                <a:solidFill>
                  <a:srgbClr val="FF0000"/>
                </a:solidFill>
                <a:sym typeface="+mn-ea"/>
              </a:rPr>
              <a:t>加</a:t>
            </a:r>
            <a:r>
              <a:rPr lang="en-US" b="1">
                <a:solidFill>
                  <a:srgbClr val="FF0000"/>
                </a:solidFill>
                <a:sym typeface="+mn-ea"/>
              </a:rPr>
              <a:t>4</a:t>
            </a:r>
            <a:r>
              <a:rPr b="1">
                <a:solidFill>
                  <a:srgbClr val="FF0000"/>
                </a:solidFill>
                <a:sym typeface="+mn-ea"/>
              </a:rPr>
              <a:t>分，</a:t>
            </a:r>
            <a:r>
              <a:rPr lang="zh-CN" b="1">
                <a:solidFill>
                  <a:srgbClr val="FF0000"/>
                </a:solidFill>
                <a:sym typeface="+mn-ea"/>
              </a:rPr>
              <a:t>楼长、层长</a:t>
            </a:r>
            <a:r>
              <a:rPr b="1">
                <a:solidFill>
                  <a:srgbClr val="FF0000"/>
                </a:solidFill>
                <a:sym typeface="+mn-ea"/>
              </a:rPr>
              <a:t>加</a:t>
            </a:r>
            <a:r>
              <a:rPr lang="en-US" b="1">
                <a:solidFill>
                  <a:srgbClr val="FF0000"/>
                </a:solidFill>
                <a:sym typeface="+mn-ea"/>
              </a:rPr>
              <a:t>2</a:t>
            </a:r>
            <a:r>
              <a:rPr b="1">
                <a:solidFill>
                  <a:srgbClr val="FF0000"/>
                </a:solidFill>
                <a:sym typeface="+mn-ea"/>
              </a:rPr>
              <a:t>分</a:t>
            </a:r>
            <a:endParaRPr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文体特长及其他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8555" y="612775"/>
            <a:ext cx="8511540" cy="114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25750" y="958850"/>
            <a:ext cx="8833485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（一般文体、艺术类比赛以及与专业学科相关性不大的比赛归为其他一类）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加分参照创新创业表格相应等级加分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，团体需要区分权重（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0.6-0.4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.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参加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演讲赛、辩论赛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获奖的，校级一等奖12分，二等奖10分，三等奖8分。辩论赛成员加分不减半。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8465" y="958850"/>
            <a:ext cx="2061210" cy="506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其他文体类竞赛</a:t>
            </a:r>
            <a:endParaRPr lang="zh-CN" altLang="en-US" sz="2000" b="1"/>
          </a:p>
        </p:txBody>
      </p:sp>
      <p:sp>
        <p:nvSpPr>
          <p:cNvPr id="8" name="文本框 7"/>
          <p:cNvSpPr txBox="1"/>
          <p:nvPr/>
        </p:nvSpPr>
        <p:spPr>
          <a:xfrm>
            <a:off x="2825750" y="2449195"/>
            <a:ext cx="7379970" cy="645160"/>
          </a:xfrm>
          <a:prstGeom prst="rect">
            <a:avLst/>
          </a:prstGeom>
          <a:ln>
            <a:solidFill>
              <a:srgbClr val="A5A5A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b="1" dirty="0">
                <a:sym typeface="+mn-ea"/>
              </a:rPr>
              <a:t>例：院心理音频大赛、院寝室摄影墙大赛、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院心理班会大赛、院班团风采大赛、</a:t>
            </a:r>
            <a:r>
              <a:rPr lang="zh-CN" altLang="en-US" b="1" dirty="0">
                <a:sym typeface="+mn-ea"/>
              </a:rPr>
              <a:t>校和谐寝室</a:t>
            </a:r>
            <a:r>
              <a:rPr lang="en-US" altLang="zh-CN" b="1" dirty="0">
                <a:sym typeface="+mn-ea"/>
              </a:rPr>
              <a:t>pk</a:t>
            </a:r>
            <a:r>
              <a:rPr lang="zh-CN" altLang="en-US" b="1" dirty="0">
                <a:sym typeface="+mn-ea"/>
              </a:rPr>
              <a:t>大赛、棋王争霸赛、丝绸之路等等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23813" name="Group 26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5750" y="3472180"/>
          <a:ext cx="5490845" cy="2188210"/>
        </p:xfrm>
        <a:graphic>
          <a:graphicData uri="http://schemas.openxmlformats.org/drawingml/2006/table">
            <a:tbl>
              <a:tblPr/>
              <a:tblGrid>
                <a:gridCol w="1061085"/>
                <a:gridCol w="1107440"/>
                <a:gridCol w="1086485"/>
                <a:gridCol w="1073150"/>
                <a:gridCol w="1162685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9695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级别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一等奖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二等奖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三等奖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优胜奖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国家级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省部级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校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院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文体特长及其他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18465" y="958850"/>
            <a:ext cx="1626870" cy="506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运动会相关</a:t>
            </a:r>
            <a:endParaRPr lang="zh-CN" altLang="en-US" sz="2000" b="1"/>
          </a:p>
        </p:txBody>
      </p:sp>
      <p:sp>
        <p:nvSpPr>
          <p:cNvPr id="13" name="文本框 12"/>
          <p:cNvSpPr txBox="1"/>
          <p:nvPr/>
        </p:nvSpPr>
        <p:spPr>
          <a:xfrm>
            <a:off x="2179955" y="958850"/>
            <a:ext cx="9152890" cy="40767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底分：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参加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校级及以上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单位组织的体育竞赛运动，每届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每项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，国家级、省级、校级分别奖励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2.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在各种学院及以上体育竞赛中获得个人名次的运动员，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参照创新创业加分表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格加分。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</a:rPr>
              <a:t>破记录者按照国家级、省级、校级分别另外奖励</a:t>
            </a:r>
            <a:r>
              <a:rPr lang="en-US" b="1">
                <a:latin typeface="Arial" panose="020B0604020202020204" pitchFamily="34" charset="0"/>
                <a:ea typeface="宋体" panose="02010600030101010101" pitchFamily="2" charset="-122"/>
              </a:rPr>
              <a:t>20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</a:rPr>
              <a:t>分、15分、</a:t>
            </a:r>
            <a:r>
              <a:rPr lang="en-US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</a:rPr>
              <a:t>0分；</a:t>
            </a:r>
            <a:r>
              <a:rPr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团体比赛项目每人按规定减半加分，</a:t>
            </a:r>
            <a:r>
              <a:rPr 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若有</a:t>
            </a:r>
            <a:r>
              <a:rPr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队长或负责人</a:t>
            </a:r>
            <a:r>
              <a:rPr 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，队长或负责人不减半加分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。</a:t>
            </a:r>
            <a:endParaRPr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just">
              <a:lnSpc>
                <a:spcPct val="120000"/>
              </a:lnSpc>
            </a:pP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按照名次进行奖励的竞赛和活动，国家级奖项：第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名参照一等奖加分，第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名参照二等奖加分，第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名参照三等奖加分，第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名参照优胜奖加分；省校部级奖项：第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名参照一等奖加分，第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名参照二等奖加分，第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名参照三等奖加分，第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名参照优胜奖加分。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例如：校男子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100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接力第四名 ：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1+2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0.5=2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i="1" u="sng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院排球赛第一名（队长）：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i="1" u="sng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院排球赛第一名（组员）：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0.5=2.5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i="1" u="sng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79955" y="5387975"/>
            <a:ext cx="8906510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学生在报刊（应具有CN和ISSN刊号或相关部门审批的内部准印号）或校网首页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、学校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官方微信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上通过文字、视频、图片等形式发表文学、艺术作品或宣传学校的相关新闻的，加分标准参照学科竞赛。若不分奖项等级的，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一般参照优胜奖加分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。学生记者、编辑等从事宣传工作的学生发表的新闻作品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加分减半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，且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学期20分封顶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1470" y="5516880"/>
            <a:ext cx="1800860" cy="506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发表新闻作品</a:t>
            </a:r>
            <a:endParaRPr lang="zh-CN" altLang="en-US" sz="2000" b="1"/>
          </a:p>
        </p:txBody>
      </p:sp>
      <p:sp>
        <p:nvSpPr>
          <p:cNvPr id="7" name="矩形 6"/>
          <p:cNvSpPr/>
          <p:nvPr/>
        </p:nvSpPr>
        <p:spPr>
          <a:xfrm>
            <a:off x="3678555" y="612775"/>
            <a:ext cx="8511540" cy="114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  <a:solidFill>
              <a:schemeClr val="tx1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其他说明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77795" y="612775"/>
            <a:ext cx="9512300" cy="124460"/>
          </a:xfrm>
          <a:prstGeom prst="rect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42745" y="992822"/>
            <a:ext cx="890651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 </a:t>
            </a: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学科竞赛</a:t>
            </a:r>
            <a:r>
              <a:rPr lang="en-US" altLang="zh-CN" b="1" dirty="0">
                <a:solidFill>
                  <a:schemeClr val="tx1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</a:t>
            </a: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以上视为多人参与，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其加分办法为：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核心成员权重为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0.6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，一般成员为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0.4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，不分先后则均为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。其中，同视为第一参与人的特殊项目除外，但需要提供相应证明或鉴定。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66875" y="2014835"/>
            <a:ext cx="890651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 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参加同一竞赛或活动的，同一项目取其最高奖项予以加分，不同项目加分可累计；不同竞赛或活动的加分可累积。</a:t>
            </a: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42745" y="2759626"/>
            <a:ext cx="8906510" cy="9220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竞赛或活动最高奖项为特等奖的，其奖励与一等奖相同，其它奖项的奖励逐次递减。金奖、银奖、铜奖，分别与一等奖、二等奖和三等奖等同；优秀奖、入围奖均参照优胜奖进行加分。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42745" y="3780106"/>
            <a:ext cx="8906510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④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按照名次进行奖励的竞赛和活动，国家级奖项：第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名参照一等奖加分，第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名参照二等奖加分，第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名参照三等奖加分，第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名参照优胜奖加分。省校部级奖项：第1名参照一等奖加分，第2名参照二等奖加分，第3名参照三等奖加分，第4、5、6名参照优胜奖加分。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42745" y="5077411"/>
            <a:ext cx="8906510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⑤以下比赛</a:t>
            </a:r>
            <a:r>
              <a:rPr lang="zh-CN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视为一人参赛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，不用分权: ACM-ICPC国际大学生程序设计竞赛（第一层次）、“高教社杯”全国大学生数学建模（第一层次）、全国大学生数学建模竞赛（浙江赛区）（第一层次）、浙江师范大学“同梦杯”数学建模竞赛（第一层次）、大学生网络与信息安全竞赛（第一层次）、大学生程序设计大赛（第一层次）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42745" y="6374716"/>
            <a:ext cx="8906510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⑥ 其他特殊赛事、评比活动的加分标准，由学院认定给予相应加分。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26035" y="14605"/>
            <a:ext cx="12272010" cy="68440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6145" y="772160"/>
            <a:ext cx="9144000" cy="2769870"/>
          </a:xfrm>
        </p:spPr>
        <p:txBody>
          <a:bodyPr>
            <a:noAutofit/>
          </a:bodyPr>
          <a:p>
            <a:pPr algn="l"/>
            <a:r>
              <a:rPr lang="zh-CN" altLang="en-US" sz="1800" dirty="0">
                <a:sym typeface="+mn-ea"/>
              </a:rPr>
              <a:t>相关说明：</a:t>
            </a:r>
            <a:br>
              <a:rPr lang="zh-CN" altLang="en-US" sz="1800" dirty="0"/>
            </a:br>
            <a:r>
              <a:rPr lang="zh-CN" altLang="en-US" sz="1800" dirty="0">
                <a:sym typeface="+mn-ea"/>
              </a:rPr>
              <a:t>①最终文件包括</a:t>
            </a:r>
            <a:r>
              <a:rPr lang="zh-CN" altLang="en-US" sz="1800" b="1" dirty="0">
                <a:sym typeface="+mn-ea"/>
              </a:rPr>
              <a:t>每个同学的证明材料文件夹（</a:t>
            </a:r>
            <a:r>
              <a:rPr lang="zh-CN" altLang="en-US" sz="1800" dirty="0">
                <a:sym typeface="+mn-ea"/>
              </a:rPr>
              <a:t>以</a:t>
            </a:r>
            <a:r>
              <a:rPr lang="en-US" altLang="zh-CN" sz="1800" b="1" dirty="0">
                <a:sym typeface="+mn-ea"/>
              </a:rPr>
              <a:t>“</a:t>
            </a:r>
            <a:r>
              <a:rPr lang="zh-CN" altLang="en-US" sz="1800" b="1" dirty="0">
                <a:sym typeface="+mn-ea"/>
              </a:rPr>
              <a:t>学号</a:t>
            </a:r>
            <a:r>
              <a:rPr lang="en-US" altLang="zh-CN" sz="1800" b="1" dirty="0">
                <a:sym typeface="+mn-ea"/>
              </a:rPr>
              <a:t>+</a:t>
            </a:r>
            <a:r>
              <a:rPr lang="zh-CN" altLang="en-US" sz="1800" b="1" dirty="0">
                <a:sym typeface="+mn-ea"/>
              </a:rPr>
              <a:t>姓名</a:t>
            </a:r>
            <a:r>
              <a:rPr lang="en-US" altLang="zh-CN" sz="1800" b="1" dirty="0">
                <a:sym typeface="+mn-ea"/>
              </a:rPr>
              <a:t>”</a:t>
            </a:r>
            <a:r>
              <a:rPr lang="zh-CN" altLang="en-US" sz="1800" dirty="0">
                <a:sym typeface="+mn-ea"/>
              </a:rPr>
              <a:t>命名</a:t>
            </a:r>
            <a:r>
              <a:rPr lang="zh-CN" altLang="en-US" sz="1800" b="1" dirty="0">
                <a:sym typeface="+mn-ea"/>
              </a:rPr>
              <a:t>）、班级总汇总表、每位同学回复的确认截图</a:t>
            </a:r>
            <a:r>
              <a:rPr lang="zh-CN" altLang="en-US" sz="1800" dirty="0">
                <a:sym typeface="+mn-ea"/>
              </a:rPr>
              <a:t>的一个压缩包。</a:t>
            </a:r>
            <a:br>
              <a:rPr lang="zh-CN" altLang="en-US" sz="1800" dirty="0">
                <a:sym typeface="+mn-ea"/>
              </a:rPr>
            </a:br>
            <a:br>
              <a:rPr lang="zh-CN" altLang="en-US" sz="1800" dirty="0"/>
            </a:br>
            <a:r>
              <a:rPr lang="zh-CN" altLang="en-US" sz="1800" dirty="0">
                <a:sym typeface="+mn-ea"/>
              </a:rPr>
              <a:t>②</a:t>
            </a:r>
            <a:r>
              <a:rPr lang="zh-CN" altLang="en-US" sz="1800" b="1" dirty="0">
                <a:sym typeface="+mn-ea"/>
              </a:rPr>
              <a:t>每个奖项电子证明材料</a:t>
            </a:r>
            <a:r>
              <a:rPr lang="zh-CN" altLang="en-US" sz="1800" dirty="0">
                <a:sym typeface="+mn-ea"/>
              </a:rPr>
              <a:t>需要以</a:t>
            </a:r>
            <a:r>
              <a:rPr lang="en-US" altLang="zh-CN" sz="1800" b="1" dirty="0">
                <a:sym typeface="+mn-ea"/>
              </a:rPr>
              <a:t>“</a:t>
            </a:r>
            <a:r>
              <a:rPr sz="1800" b="1" dirty="0" err="1">
                <a:sym typeface="+mn-ea"/>
              </a:rPr>
              <a:t>姓名+奖项名称+几等奖+获奖时间</a:t>
            </a:r>
            <a:r>
              <a:rPr lang="en-US" altLang="zh-CN" sz="1800" b="1" dirty="0">
                <a:sym typeface="+mn-ea"/>
              </a:rPr>
              <a:t>”</a:t>
            </a:r>
            <a:r>
              <a:rPr lang="zh-CN" altLang="en-US" sz="1800" dirty="0">
                <a:sym typeface="+mn-ea"/>
              </a:rPr>
              <a:t>命名。</a:t>
            </a:r>
            <a:br>
              <a:rPr lang="zh-CN" altLang="en-US" sz="1800" dirty="0">
                <a:sym typeface="+mn-ea"/>
              </a:rPr>
            </a:br>
            <a:br>
              <a:rPr lang="zh-CN" altLang="en-US" sz="1800" dirty="0">
                <a:sym typeface="+mn-ea"/>
              </a:rPr>
            </a:br>
            <a:r>
              <a:rPr lang="zh-CN" altLang="en-US" sz="1800" dirty="0">
                <a:sym typeface="+mn-ea"/>
              </a:rPr>
              <a:t>③需要收齐</a:t>
            </a:r>
            <a:r>
              <a:rPr lang="zh-CN" altLang="en-US" sz="1800" b="1" dirty="0">
                <a:sym typeface="+mn-ea"/>
              </a:rPr>
              <a:t>全班同学</a:t>
            </a:r>
            <a:r>
              <a:rPr lang="zh-CN" altLang="en-US" sz="1800" dirty="0">
                <a:sym typeface="+mn-ea"/>
              </a:rPr>
              <a:t>的奖项材料以及加分，</a:t>
            </a:r>
            <a:r>
              <a:rPr lang="zh-CN" altLang="en-US" sz="1800" dirty="0">
                <a:solidFill>
                  <a:srgbClr val="FF0000"/>
                </a:solidFill>
                <a:sym typeface="+mn-ea"/>
              </a:rPr>
              <a:t>若某同学没有任何加分项也需保留空文件夹。</a:t>
            </a:r>
            <a:br>
              <a:rPr lang="en-US" altLang="zh-CN" sz="1800" dirty="0">
                <a:solidFill>
                  <a:srgbClr val="FF0000"/>
                </a:solidFill>
                <a:sym typeface="+mn-ea"/>
              </a:rPr>
            </a:br>
            <a:endParaRPr lang="zh-CN" altLang="en-US" sz="1800" dirty="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0555" y="4118610"/>
            <a:ext cx="1413510" cy="1843405"/>
          </a:xfrm>
          <a:prstGeom prst="rect">
            <a:avLst/>
          </a:prstGeom>
        </p:spPr>
      </p:pic>
      <p:pic>
        <p:nvPicPr>
          <p:cNvPr id="10" name="图片 9" descr="文本, 信件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31" y="4118610"/>
            <a:ext cx="3524708" cy="19425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35445" y="4118610"/>
            <a:ext cx="4864100" cy="18434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50"/>
  <p:tag name="KSO_WM_TEMPLATE_CATEGORY" val="custom"/>
  <p:tag name="KSO_WM_TEMPLATE_INDEX" val="20233488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48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88"/>
  <p:tag name="KSO_WM_TEMPLATE_THUMBS_INDEX" val="1、9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UNIT_TABLE_BEAUTIFY" val="smartTable{d3348e6d-ce97-4dbd-8526-5e61163be8cf}"/>
  <p:tag name="TABLE_ENDDRAG_ORIGIN_RECT" val="398*110"/>
  <p:tag name="TABLE_ENDDRAG_RECT" val="364*304*398*110"/>
</p:tagLst>
</file>

<file path=ppt/tags/tag76.xml><?xml version="1.0" encoding="utf-8"?>
<p:tagLst xmlns:p="http://schemas.openxmlformats.org/presentationml/2006/main">
  <p:tag name="KSO_WM_UNIT_TABLE_BEAUTIFY" val="smartTable{b91bbf5e-dfae-43bd-aea9-75b13d3e1ed9}"/>
  <p:tag name="TABLE_ENDDRAG_ORIGIN_RECT" val="377*144"/>
  <p:tag name="TABLE_ENDDRAG_RECT" val="270*52*377*144"/>
</p:tagLst>
</file>

<file path=ppt/tags/tag77.xml><?xml version="1.0" encoding="utf-8"?>
<p:tagLst xmlns:p="http://schemas.openxmlformats.org/presentationml/2006/main">
  <p:tag name="TABLE_ENDDRAG_ORIGIN_RECT" val="92*166"/>
  <p:tag name="TABLE_ENDDRAG_RECT" val="628*52*92*166"/>
</p:tagLst>
</file>

<file path=ppt/tags/tag78.xml><?xml version="1.0" encoding="utf-8"?>
<p:tagLst xmlns:p="http://schemas.openxmlformats.org/presentationml/2006/main">
  <p:tag name="KSO_WM_UNIT_TABLE_BEAUTIFY" val="smartTable{1a05e913-d185-493d-b830-5fe0aa48c3ed}"/>
</p:tagLst>
</file>

<file path=ppt/tags/tag79.xml><?xml version="1.0" encoding="utf-8"?>
<p:tagLst xmlns:p="http://schemas.openxmlformats.org/presentationml/2006/main">
  <p:tag name="KSO_WM_UNIT_TABLE_BEAUTIFY" val="smartTable{75fc48ff-0b8c-40fe-964b-561da52e84d7}"/>
</p:tagLst>
</file>

<file path=ppt/tags/tag80.xml><?xml version="1.0" encoding="utf-8"?>
<p:tagLst xmlns:p="http://schemas.openxmlformats.org/presentationml/2006/main">
  <p:tag name="TABLE_ENDDRAG_ORIGIN_RECT" val="763*146"/>
  <p:tag name="TABLE_ENDDRAG_RECT" val="76*194*763*146"/>
</p:tagLst>
</file>

<file path=ppt/tags/tag81.xml><?xml version="1.0" encoding="utf-8"?>
<p:tagLst xmlns:p="http://schemas.openxmlformats.org/presentationml/2006/main">
  <p:tag name="KSO_WM_SLIDE_ID" val="custom202334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488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TABLE_BEAUTIFY" val="smartTable{daf6d44e-7aa1-471c-91e9-9369c3498e2e}"/>
</p:tagLst>
</file>

<file path=ppt/tags/tag83.xml><?xml version="1.0" encoding="utf-8"?>
<p:tagLst xmlns:p="http://schemas.openxmlformats.org/presentationml/2006/main">
  <p:tag name="KSO_WM_UNIT_TABLE_BEAUTIFY" val="smartTable{5fc48036-4720-4166-bd07-51f3ccf9351f}"/>
</p:tagLst>
</file>

<file path=ppt/tags/tag84.xml><?xml version="1.0" encoding="utf-8"?>
<p:tagLst xmlns:p="http://schemas.openxmlformats.org/presentationml/2006/main">
  <p:tag name="KSO_WM_UNIT_TABLE_BEAUTIFY" val="smartTable{258a0a00-d1c1-4977-acb1-d3a3edaf624a}"/>
</p:tagLst>
</file>

<file path=ppt/tags/tag85.xml><?xml version="1.0" encoding="utf-8"?>
<p:tagLst xmlns:p="http://schemas.openxmlformats.org/presentationml/2006/main">
  <p:tag name="KSO_WM_UNIT_TABLE_BEAUTIFY" val="smartTable{443c4a7a-0a1a-444a-bcf4-fcc8f2c3f426}"/>
</p:tagLst>
</file>

<file path=ppt/tags/tag86.xml><?xml version="1.0" encoding="utf-8"?>
<p:tagLst xmlns:p="http://schemas.openxmlformats.org/presentationml/2006/main">
  <p:tag name="TABLE_ENDDRAG_ORIGIN_RECT" val="284*102"/>
  <p:tag name="TABLE_ENDDRAG_RECT" val="665*247*284*102"/>
</p:tagLst>
</file>

<file path=ppt/tags/tag87.xml><?xml version="1.0" encoding="utf-8"?>
<p:tagLst xmlns:p="http://schemas.openxmlformats.org/presentationml/2006/main">
  <p:tag name="KSO_WM_UNIT_TABLE_BEAUTIFY" val="smartTable{4597103c-3f71-48df-b254-cc10bafc4a49}"/>
</p:tagLst>
</file>

<file path=ppt/tags/tag88.xml><?xml version="1.0" encoding="utf-8"?>
<p:tagLst xmlns:p="http://schemas.openxmlformats.org/presentationml/2006/main">
  <p:tag name="KSO_WM_UNIT_TABLE_BEAUTIFY" val="smartTable{0e87c76a-4f08-4706-a4c3-ae5e7c6d9930}"/>
  <p:tag name="TABLE_ENDDRAG_ORIGIN_RECT" val="381*239"/>
  <p:tag name="TABLE_ENDDRAG_RECT" val="557*193*381*239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UNIT_TABLE_BEAUTIFY" val="smartTable{85378a9f-5c9c-4c99-9e7c-2fdcf0bce12c}"/>
</p:tagLst>
</file>

<file path=ppt/tags/tag91.xml><?xml version="1.0" encoding="utf-8"?>
<p:tagLst xmlns:p="http://schemas.openxmlformats.org/presentationml/2006/main">
  <p:tag name="KSO_WM_UNIT_PLACING_PICTURE_USER_VIEWPORT" val="{&quot;height&quot;:8093,&quot;width&quot;:14513}"/>
</p:tagLst>
</file>

<file path=ppt/tags/tag92.xml><?xml version="1.0" encoding="utf-8"?>
<p:tagLst xmlns:p="http://schemas.openxmlformats.org/presentationml/2006/main">
  <p:tag name="KSO_WM_UNIT_PLACING_PICTURE_USER_VIEWPORT" val="{&quot;height&quot;:2903,&quot;width&quot;:2226}"/>
</p:tagLst>
</file>

<file path=ppt/tags/tag93.xml><?xml version="1.0" encoding="utf-8"?>
<p:tagLst xmlns:p="http://schemas.openxmlformats.org/presentationml/2006/main">
  <p:tag name="KSO_WM_UNIT_PLACING_PICTURE_USER_VIEWPORT" val="{&quot;height&quot;:2571,&quot;width&quot;:8207}"/>
</p:tagLst>
</file>

<file path=ppt/tags/tag94.xml><?xml version="1.0" encoding="utf-8"?>
<p:tagLst xmlns:p="http://schemas.openxmlformats.org/presentationml/2006/main">
  <p:tag name="KSO_WM_DOC_GUID" val="{b75ffa6a-9176-4160-9041-edb28b655391}"/>
  <p:tag name="COMMONDATA" val="eyJoZGlkIjoiOTUyZjcyMzVmYTg4Yjc0MTZkNmNiOGY1N2Y0Mzc4YTQifQ=="/>
  <p:tag name="KSO_WPP_MARK_KEY" val="f036a7df-b1ea-42bc-bd36-3065677220b1"/>
  <p:tag name="commondata" val="eyJoZGlkIjoiZWM1N2Y4MWQyNTY0NDRhODBjMjk1NzRjNTZjZmE4ZG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主题字体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7362</Words>
  <Application>WPS 演示</Application>
  <PresentationFormat>宽屏</PresentationFormat>
  <Paragraphs>848</Paragraphs>
  <Slides>22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楷体_GB2312</vt:lpstr>
      <vt:lpstr>仿宋_GB2312</vt:lpstr>
      <vt:lpstr>微软雅黑</vt:lpstr>
      <vt:lpstr>Calibri</vt:lpstr>
      <vt:lpstr>Arial Unicode MS</vt:lpstr>
      <vt:lpstr>Calibri Light</vt:lpstr>
      <vt:lpstr>楷体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相关说明： ①最终文件包括每个同学的证明材料文件夹（以“学号+姓名”命名）、班级总汇总表、每位同学回复的确认截图的一个压缩包。  ②每个奖项电子证明材料需要以“姓名+奖项名称+几等奖+获奖时间”命名。  ③需要收齐全班同学的奖项材料以及加分，若某同学没有任何加分项也需保留空文件夹。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234</cp:revision>
  <dcterms:created xsi:type="dcterms:W3CDTF">2016-03-11T11:25:00Z</dcterms:created>
  <dcterms:modified xsi:type="dcterms:W3CDTF">2024-03-25T02:18:24Z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2052-11.8.2.10912</vt:lpwstr>
  </property>
  <property fmtid="{D5CDD505-2E9C-101B-9397-08002B2CF9AE}" pid="3" name="ICV">
    <vt:lpwstr>923F9326032445F5BBE70F3ACD311C65_13</vt:lpwstr>
  </property>
</Properties>
</file>